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sldIdLst>
    <p:sldId id="256" r:id="rId2"/>
    <p:sldId id="257" r:id="rId3"/>
    <p:sldId id="262" r:id="rId4"/>
    <p:sldId id="263" r:id="rId5"/>
    <p:sldId id="258" r:id="rId6"/>
    <p:sldId id="259" r:id="rId7"/>
    <p:sldId id="260" r:id="rId8"/>
    <p:sldId id="264" r:id="rId9"/>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000099"/>
    <a:srgbClr val="0000FF"/>
    <a:srgbClr val="CC66FF"/>
    <a:srgbClr val="CC00FF"/>
    <a:srgbClr val="66CCFF"/>
    <a:srgbClr val="CCFFFF"/>
    <a:srgbClr val="00FFFF"/>
    <a:srgbClr val="6699FF"/>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936" y="21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27CD4-49FB-4DA5-9FA8-ECC705FFB981}" type="datetimeFigureOut">
              <a:rPr lang="fr-FR" smtClean="0"/>
              <a:pPr/>
              <a:t>02/04/2014</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4F8F8-CCBF-4BC1-9590-12B9D87763B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8F4F8F8-CCBF-4BC1-9590-12B9D87763BB}"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72"/>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82A6CA2-DF72-4BDA-AF39-C5AE6A0F1FE9}" type="datetimeFigureOut">
              <a:rPr lang="fr-FR" smtClean="0"/>
              <a:pPr/>
              <a:t>02/04/2014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82A6CA2-DF72-4BDA-AF39-C5AE6A0F1FE9}" type="datetimeFigureOut">
              <a:rPr lang="fr-FR" smtClean="0"/>
              <a:pPr/>
              <a:t>02/04/2014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7178"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82A6CA2-DF72-4BDA-AF39-C5AE6A0F1FE9}" type="datetimeFigureOut">
              <a:rPr lang="fr-FR" smtClean="0"/>
              <a:pPr/>
              <a:t>02/04/2014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82A6CA2-DF72-4BDA-AF39-C5AE6A0F1FE9}" type="datetimeFigureOut">
              <a:rPr lang="fr-FR" smtClean="0"/>
              <a:pPr/>
              <a:t>02/04/2014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82A6CA2-DF72-4BDA-AF39-C5AE6A0F1FE9}" type="datetimeFigureOut">
              <a:rPr lang="fr-FR" smtClean="0"/>
              <a:pPr/>
              <a:t>02/04/2014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82A6CA2-DF72-4BDA-AF39-C5AE6A0F1FE9}" type="datetimeFigureOut">
              <a:rPr lang="fr-FR" smtClean="0"/>
              <a:pPr/>
              <a:t>02/04/2014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82A6CA2-DF72-4BDA-AF39-C5AE6A0F1FE9}" type="datetimeFigureOut">
              <a:rPr lang="fr-FR" smtClean="0"/>
              <a:pPr/>
              <a:t>02/04/2014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82A6CA2-DF72-4BDA-AF39-C5AE6A0F1FE9}" type="datetimeFigureOut">
              <a:rPr lang="fr-FR" smtClean="0"/>
              <a:pPr/>
              <a:t>02/04/2014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82A6CA2-DF72-4BDA-AF39-C5AE6A0F1FE9}" type="datetimeFigureOut">
              <a:rPr lang="fr-FR" smtClean="0"/>
              <a:pPr/>
              <a:t>02/04/2014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3"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82A6CA2-DF72-4BDA-AF39-C5AE6A0F1FE9}" type="datetimeFigureOut">
              <a:rPr lang="fr-FR" smtClean="0"/>
              <a:pPr/>
              <a:t>02/04/2014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82A6CA2-DF72-4BDA-AF39-C5AE6A0F1FE9}" type="datetimeFigureOut">
              <a:rPr lang="fr-FR" smtClean="0"/>
              <a:pPr/>
              <a:t>02/04/2014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82A6CA2-DF72-4BDA-AF39-C5AE6A0F1FE9}" type="datetimeFigureOut">
              <a:rPr lang="fr-FR" smtClean="0"/>
              <a:pPr/>
              <a:t>02/04/2014</a:t>
            </a:fld>
            <a:endParaRPr lang="fr-FR"/>
          </a:p>
        </p:txBody>
      </p:sp>
      <p:sp>
        <p:nvSpPr>
          <p:cNvPr id="5" name="Espace réservé du pied de page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24BC94D-7DE5-43A1-823E-D35683762BC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2.gif"/><Relationship Id="rId5" Type="http://schemas.openxmlformats.org/officeDocument/2006/relationships/image" Target="../media/image11.jpe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1547664"/>
            <a:ext cx="6858000" cy="208823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0" y="323528"/>
            <a:ext cx="6858000" cy="338554"/>
          </a:xfrm>
          <a:prstGeom prst="rect">
            <a:avLst/>
          </a:prstGeom>
          <a:noFill/>
        </p:spPr>
        <p:txBody>
          <a:bodyPr wrap="square" rtlCol="0">
            <a:spAutoFit/>
          </a:bodyPr>
          <a:lstStyle/>
          <a:p>
            <a:pPr algn="r"/>
            <a:r>
              <a:rPr lang="fr-FR" sz="1400" b="1" dirty="0" smtClean="0">
                <a:solidFill>
                  <a:srgbClr val="000099"/>
                </a:solidFill>
              </a:rPr>
              <a:t> </a:t>
            </a:r>
            <a:r>
              <a:rPr lang="fr-FR" sz="1500" b="1" dirty="0" smtClean="0">
                <a:solidFill>
                  <a:srgbClr val="7030A0"/>
                </a:solidFill>
              </a:rPr>
              <a:t>Au service  des personnes en situation de handicap mental et psychiq</a:t>
            </a:r>
            <a:r>
              <a:rPr lang="fr-FR" sz="1600" b="1" dirty="0" smtClean="0">
                <a:solidFill>
                  <a:srgbClr val="7030A0"/>
                </a:solidFill>
              </a:rPr>
              <a:t>ue</a:t>
            </a:r>
            <a:endParaRPr lang="fr-FR" sz="1400" b="1" dirty="0">
              <a:solidFill>
                <a:srgbClr val="7030A0"/>
              </a:solidFill>
            </a:endParaRPr>
          </a:p>
        </p:txBody>
      </p:sp>
      <p:sp>
        <p:nvSpPr>
          <p:cNvPr id="14" name="ZoneTexte 13"/>
          <p:cNvSpPr txBox="1"/>
          <p:nvPr/>
        </p:nvSpPr>
        <p:spPr>
          <a:xfrm>
            <a:off x="0" y="2051720"/>
            <a:ext cx="6858000" cy="1354217"/>
          </a:xfrm>
          <a:prstGeom prst="rect">
            <a:avLst/>
          </a:prstGeom>
          <a:noFill/>
        </p:spPr>
        <p:txBody>
          <a:bodyPr wrap="square" rtlCol="0">
            <a:spAutoFit/>
          </a:bodyPr>
          <a:lstStyle/>
          <a:p>
            <a:pPr algn="ctr"/>
            <a:r>
              <a:rPr lang="fr-FR" sz="2800" b="1" dirty="0" smtClean="0">
                <a:solidFill>
                  <a:schemeClr val="bg1"/>
                </a:solidFill>
                <a:latin typeface="Comic Sans MS" pitchFamily="66" charset="0"/>
              </a:rPr>
              <a:t>Lutte contre l’obésité des jeunes  évoluant en IME</a:t>
            </a:r>
          </a:p>
          <a:p>
            <a:pPr algn="ctr"/>
            <a:endParaRPr lang="fr-FR" sz="800" dirty="0" smtClean="0">
              <a:solidFill>
                <a:schemeClr val="bg1"/>
              </a:solidFill>
            </a:endParaRPr>
          </a:p>
          <a:p>
            <a:pPr algn="ctr"/>
            <a:r>
              <a:rPr lang="fr-FR" b="1" i="1" dirty="0" smtClean="0">
                <a:solidFill>
                  <a:schemeClr val="bg1"/>
                </a:solidFill>
              </a:rPr>
              <a:t>Promotion d’une alimentation équilibrée par l’activité physique </a:t>
            </a:r>
            <a:endParaRPr lang="fr-FR" b="1" i="1" dirty="0">
              <a:solidFill>
                <a:schemeClr val="bg1"/>
              </a:solidFill>
            </a:endParaRPr>
          </a:p>
        </p:txBody>
      </p:sp>
      <p:sp>
        <p:nvSpPr>
          <p:cNvPr id="18" name="Rectangle à coins arrondis 17"/>
          <p:cNvSpPr/>
          <p:nvPr/>
        </p:nvSpPr>
        <p:spPr>
          <a:xfrm>
            <a:off x="2492896" y="4572000"/>
            <a:ext cx="4032448" cy="648072"/>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ZoneTexte 16"/>
          <p:cNvSpPr txBox="1"/>
          <p:nvPr/>
        </p:nvSpPr>
        <p:spPr>
          <a:xfrm>
            <a:off x="2636912" y="4644008"/>
            <a:ext cx="3744416" cy="600164"/>
          </a:xfrm>
          <a:prstGeom prst="rect">
            <a:avLst/>
          </a:prstGeom>
          <a:noFill/>
        </p:spPr>
        <p:txBody>
          <a:bodyPr wrap="square" rtlCol="0">
            <a:spAutoFit/>
          </a:bodyPr>
          <a:lstStyle/>
          <a:p>
            <a:pPr algn="ctr"/>
            <a:r>
              <a:rPr lang="fr-FR" sz="1100" dirty="0" smtClean="0">
                <a:solidFill>
                  <a:schemeClr val="bg1"/>
                </a:solidFill>
              </a:rPr>
              <a:t>Sensibiliser les professionnels d’établissement à l’intérêt de faire pratiquer des activités physiques dans une perspective de santé.</a:t>
            </a:r>
            <a:endParaRPr lang="fr-FR" sz="1100" dirty="0">
              <a:solidFill>
                <a:schemeClr val="bg1"/>
              </a:solidFill>
            </a:endParaRPr>
          </a:p>
        </p:txBody>
      </p:sp>
      <p:sp>
        <p:nvSpPr>
          <p:cNvPr id="22" name="Rectangle à coins arrondis 21"/>
          <p:cNvSpPr/>
          <p:nvPr/>
        </p:nvSpPr>
        <p:spPr>
          <a:xfrm>
            <a:off x="2492896" y="5940152"/>
            <a:ext cx="4104456" cy="648072"/>
          </a:xfrm>
          <a:prstGeom prst="roundRect">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à coins arrondis 22"/>
          <p:cNvSpPr/>
          <p:nvPr/>
        </p:nvSpPr>
        <p:spPr>
          <a:xfrm>
            <a:off x="2564904" y="7308304"/>
            <a:ext cx="4032448" cy="541515"/>
          </a:xfrm>
          <a:prstGeom prst="round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ZoneTexte 23"/>
          <p:cNvSpPr txBox="1"/>
          <p:nvPr/>
        </p:nvSpPr>
        <p:spPr>
          <a:xfrm>
            <a:off x="2564904" y="5940152"/>
            <a:ext cx="3960440" cy="600164"/>
          </a:xfrm>
          <a:prstGeom prst="rect">
            <a:avLst/>
          </a:prstGeom>
          <a:noFill/>
          <a:ln>
            <a:noFill/>
          </a:ln>
        </p:spPr>
        <p:txBody>
          <a:bodyPr wrap="square" rtlCol="0">
            <a:spAutoFit/>
          </a:bodyPr>
          <a:lstStyle/>
          <a:p>
            <a:pPr algn="ctr"/>
            <a:r>
              <a:rPr lang="fr-FR" sz="1100" dirty="0" smtClean="0">
                <a:solidFill>
                  <a:schemeClr val="bg1"/>
                </a:solidFill>
              </a:rPr>
              <a:t>Proposer des programmes d’activités physiques et sportives adaptées (APSA) aux jeunes d’IME, accompagnés d’une sensibilisation diététique.</a:t>
            </a:r>
            <a:endParaRPr lang="fr-FR" sz="1100" dirty="0">
              <a:solidFill>
                <a:schemeClr val="bg1"/>
              </a:solidFill>
            </a:endParaRPr>
          </a:p>
        </p:txBody>
      </p:sp>
      <p:sp>
        <p:nvSpPr>
          <p:cNvPr id="25" name="ZoneTexte 24"/>
          <p:cNvSpPr txBox="1"/>
          <p:nvPr/>
        </p:nvSpPr>
        <p:spPr>
          <a:xfrm>
            <a:off x="2636912" y="7380312"/>
            <a:ext cx="3888432" cy="432047"/>
          </a:xfrm>
          <a:prstGeom prst="rect">
            <a:avLst/>
          </a:prstGeom>
          <a:noFill/>
        </p:spPr>
        <p:txBody>
          <a:bodyPr wrap="square" rtlCol="0">
            <a:spAutoFit/>
          </a:bodyPr>
          <a:lstStyle/>
          <a:p>
            <a:pPr algn="ctr"/>
            <a:r>
              <a:rPr lang="fr-FR" sz="1100" dirty="0" smtClean="0">
                <a:solidFill>
                  <a:schemeClr val="bg1"/>
                </a:solidFill>
              </a:rPr>
              <a:t>Evaluer l’impact  de la pratique d’APSA sur leur condition et leur santé physique.</a:t>
            </a:r>
            <a:endParaRPr lang="fr-FR" sz="1100" dirty="0">
              <a:solidFill>
                <a:schemeClr val="bg1"/>
              </a:solidFill>
            </a:endParaRPr>
          </a:p>
        </p:txBody>
      </p:sp>
      <p:sp>
        <p:nvSpPr>
          <p:cNvPr id="30" name="Rectangle à coins arrondis 29"/>
          <p:cNvSpPr/>
          <p:nvPr/>
        </p:nvSpPr>
        <p:spPr>
          <a:xfrm>
            <a:off x="3933056" y="1043608"/>
            <a:ext cx="2924944" cy="7920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3636000" y="1295968"/>
            <a:ext cx="2160240" cy="307777"/>
          </a:xfrm>
          <a:prstGeom prst="rect">
            <a:avLst/>
          </a:prstGeom>
          <a:noFill/>
        </p:spPr>
        <p:txBody>
          <a:bodyPr wrap="square" rtlCol="0">
            <a:spAutoFit/>
          </a:bodyPr>
          <a:lstStyle/>
          <a:p>
            <a:pPr algn="r"/>
            <a:r>
              <a:rPr lang="fr-FR" sz="1400" b="1" dirty="0" smtClean="0">
                <a:solidFill>
                  <a:srgbClr val="000099"/>
                </a:solidFill>
              </a:rPr>
              <a:t>En partenariat avec</a:t>
            </a:r>
            <a:endParaRPr lang="fr-FR" sz="1400" b="1" dirty="0">
              <a:solidFill>
                <a:srgbClr val="000099"/>
              </a:solidFill>
            </a:endParaRPr>
          </a:p>
        </p:txBody>
      </p:sp>
      <p:sp>
        <p:nvSpPr>
          <p:cNvPr id="35" name="Chevron 34"/>
          <p:cNvSpPr/>
          <p:nvPr/>
        </p:nvSpPr>
        <p:spPr>
          <a:xfrm rot="5400000">
            <a:off x="4401108" y="5544108"/>
            <a:ext cx="216024" cy="288032"/>
          </a:xfrm>
          <a:prstGeom prst="chevron">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8" name="Chevron 37"/>
          <p:cNvSpPr/>
          <p:nvPr/>
        </p:nvSpPr>
        <p:spPr>
          <a:xfrm rot="5400000">
            <a:off x="4401108" y="5328084"/>
            <a:ext cx="216024" cy="288032"/>
          </a:xfrm>
          <a:prstGeom prst="chevron">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9" name="Chevron 38"/>
          <p:cNvSpPr/>
          <p:nvPr/>
        </p:nvSpPr>
        <p:spPr>
          <a:xfrm rot="5400000">
            <a:off x="4401108" y="6696236"/>
            <a:ext cx="216024" cy="288032"/>
          </a:xfrm>
          <a:prstGeom prst="chevron">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0" name="Chevron 39"/>
          <p:cNvSpPr/>
          <p:nvPr/>
        </p:nvSpPr>
        <p:spPr>
          <a:xfrm rot="5400000">
            <a:off x="4401108" y="6912260"/>
            <a:ext cx="216024" cy="288032"/>
          </a:xfrm>
          <a:prstGeom prst="chevron">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3320" name="Picture 8" descr="http://www.michelbillout.fr/sites/michelbillout.fr/IMG/jpg/logo_ars_idf.jpg"/>
          <p:cNvPicPr>
            <a:picLocks noChangeAspect="1" noChangeArrowheads="1"/>
          </p:cNvPicPr>
          <p:nvPr/>
        </p:nvPicPr>
        <p:blipFill>
          <a:blip r:embed="rId2" cstate="print"/>
          <a:srcRect/>
          <a:stretch>
            <a:fillRect/>
          </a:stretch>
        </p:blipFill>
        <p:spPr bwMode="auto">
          <a:xfrm>
            <a:off x="5796000" y="1187624"/>
            <a:ext cx="937720" cy="537667"/>
          </a:xfrm>
          <a:prstGeom prst="rect">
            <a:avLst/>
          </a:prstGeom>
          <a:noFill/>
        </p:spPr>
      </p:pic>
      <p:sp>
        <p:nvSpPr>
          <p:cNvPr id="45" name="ZoneTexte 44"/>
          <p:cNvSpPr txBox="1"/>
          <p:nvPr/>
        </p:nvSpPr>
        <p:spPr>
          <a:xfrm>
            <a:off x="0" y="8676456"/>
            <a:ext cx="6858000" cy="292388"/>
          </a:xfrm>
          <a:prstGeom prst="rect">
            <a:avLst/>
          </a:prstGeom>
          <a:noFill/>
        </p:spPr>
        <p:txBody>
          <a:bodyPr wrap="square" rtlCol="0">
            <a:spAutoFit/>
          </a:bodyPr>
          <a:lstStyle/>
          <a:p>
            <a:pPr algn="r"/>
            <a:r>
              <a:rPr lang="fr-FR" sz="1300" b="1" dirty="0" smtClean="0">
                <a:solidFill>
                  <a:srgbClr val="7030A0"/>
                </a:solidFill>
              </a:rPr>
              <a:t>Découvrez le Sport Adapté www.sportadapte-iledefrance.fr</a:t>
            </a:r>
            <a:endParaRPr lang="fr-FR" sz="1300" b="1" dirty="0">
              <a:solidFill>
                <a:srgbClr val="7030A0"/>
              </a:solidFill>
            </a:endParaRPr>
          </a:p>
        </p:txBody>
      </p:sp>
      <p:pic>
        <p:nvPicPr>
          <p:cNvPr id="29" name="Image 28" descr="Conseil Régional.bmp"/>
          <p:cNvPicPr>
            <a:picLocks noChangeAspect="1"/>
          </p:cNvPicPr>
          <p:nvPr/>
        </p:nvPicPr>
        <p:blipFill>
          <a:blip r:embed="rId3" cstate="print"/>
          <a:stretch>
            <a:fillRect/>
          </a:stretch>
        </p:blipFill>
        <p:spPr>
          <a:xfrm>
            <a:off x="0" y="8540824"/>
            <a:ext cx="1419225" cy="400050"/>
          </a:xfrm>
          <a:prstGeom prst="rect">
            <a:avLst/>
          </a:prstGeom>
        </p:spPr>
      </p:pic>
      <p:pic>
        <p:nvPicPr>
          <p:cNvPr id="32" name="Image 31" descr="téléchargement.jpg"/>
          <p:cNvPicPr>
            <a:picLocks noChangeAspect="1"/>
          </p:cNvPicPr>
          <p:nvPr/>
        </p:nvPicPr>
        <p:blipFill>
          <a:blip r:embed="rId4" cstate="print"/>
          <a:stretch>
            <a:fillRect/>
          </a:stretch>
        </p:blipFill>
        <p:spPr>
          <a:xfrm>
            <a:off x="1628800" y="8388424"/>
            <a:ext cx="771525" cy="552450"/>
          </a:xfrm>
          <a:prstGeom prst="rect">
            <a:avLst/>
          </a:prstGeom>
        </p:spPr>
      </p:pic>
      <p:pic>
        <p:nvPicPr>
          <p:cNvPr id="1027" name="Picture 3" descr="C:\Documents and Settings\Administrateur\Bureau\Céline\Photo\DSC_0027[1].JPG"/>
          <p:cNvPicPr>
            <a:picLocks noChangeAspect="1" noChangeArrowheads="1"/>
          </p:cNvPicPr>
          <p:nvPr/>
        </p:nvPicPr>
        <p:blipFill>
          <a:blip r:embed="rId5" cstate="print"/>
          <a:srcRect/>
          <a:stretch>
            <a:fillRect/>
          </a:stretch>
        </p:blipFill>
        <p:spPr bwMode="auto">
          <a:xfrm>
            <a:off x="476672" y="4427984"/>
            <a:ext cx="1440160" cy="1012313"/>
          </a:xfrm>
          <a:prstGeom prst="rect">
            <a:avLst/>
          </a:prstGeom>
          <a:ln>
            <a:noFill/>
          </a:ln>
          <a:effectLst>
            <a:outerShdw blurRad="292100" dist="139700" dir="2700000" algn="tl" rotWithShape="0">
              <a:srgbClr val="333333">
                <a:alpha val="65000"/>
              </a:srgbClr>
            </a:outerShdw>
          </a:effectLst>
        </p:spPr>
      </p:pic>
      <p:pic>
        <p:nvPicPr>
          <p:cNvPr id="34" name="Picture 6"/>
          <p:cNvPicPr>
            <a:picLocks noChangeAspect="1" noChangeArrowheads="1"/>
          </p:cNvPicPr>
          <p:nvPr/>
        </p:nvPicPr>
        <p:blipFill>
          <a:blip r:embed="rId6" cstate="print"/>
          <a:stretch>
            <a:fillRect/>
          </a:stretch>
        </p:blipFill>
        <p:spPr bwMode="auto">
          <a:xfrm>
            <a:off x="476672" y="7092280"/>
            <a:ext cx="1512168" cy="1008111"/>
          </a:xfrm>
          <a:prstGeom prst="rect">
            <a:avLst/>
          </a:prstGeom>
          <a:ln>
            <a:noFill/>
          </a:ln>
          <a:effectLst>
            <a:outerShdw blurRad="292100" dist="139700" dir="2700000" algn="tl" rotWithShape="0">
              <a:srgbClr val="333333">
                <a:alpha val="65000"/>
              </a:srgbClr>
            </a:outerShdw>
          </a:effectLst>
        </p:spPr>
      </p:pic>
      <p:pic>
        <p:nvPicPr>
          <p:cNvPr id="1028" name="Picture 4" descr="C:\Documents and Settings\Administrateur\Bureau\Céline\Photo\site rencontres\214.JPG"/>
          <p:cNvPicPr>
            <a:picLocks noChangeAspect="1" noChangeArrowheads="1"/>
          </p:cNvPicPr>
          <p:nvPr/>
        </p:nvPicPr>
        <p:blipFill>
          <a:blip r:embed="rId7" cstate="print"/>
          <a:srcRect/>
          <a:stretch>
            <a:fillRect/>
          </a:stretch>
        </p:blipFill>
        <p:spPr bwMode="auto">
          <a:xfrm>
            <a:off x="476672" y="5796136"/>
            <a:ext cx="1463824" cy="978932"/>
          </a:xfrm>
          <a:prstGeom prst="rect">
            <a:avLst/>
          </a:prstGeom>
          <a:ln>
            <a:noFill/>
          </a:ln>
          <a:effectLst>
            <a:outerShdw blurRad="292100" dist="139700" dir="2700000" algn="tl" rotWithShape="0">
              <a:srgbClr val="333333">
                <a:alpha val="65000"/>
              </a:srgbClr>
            </a:outerShdw>
          </a:effectLst>
        </p:spPr>
      </p:pic>
      <p:pic>
        <p:nvPicPr>
          <p:cNvPr id="33" name="Image 32" descr="CR-21-Ile-de-France.jpg"/>
          <p:cNvPicPr>
            <a:picLocks noChangeAspect="1"/>
          </p:cNvPicPr>
          <p:nvPr/>
        </p:nvPicPr>
        <p:blipFill>
          <a:blip r:embed="rId8" cstate="print"/>
          <a:stretch>
            <a:fillRect/>
          </a:stretch>
        </p:blipFill>
        <p:spPr>
          <a:xfrm>
            <a:off x="188640" y="0"/>
            <a:ext cx="731736" cy="1437616"/>
          </a:xfrm>
          <a:prstGeom prst="rect">
            <a:avLst/>
          </a:prstGeom>
          <a:ln>
            <a:noFill/>
          </a:ln>
          <a:effectLst>
            <a:softEdge rad="3175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 name="Rectangle 60"/>
          <p:cNvSpPr/>
          <p:nvPr/>
        </p:nvSpPr>
        <p:spPr>
          <a:xfrm>
            <a:off x="0" y="3275856"/>
            <a:ext cx="6858000" cy="208823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332656" y="3419872"/>
            <a:ext cx="6336704" cy="5416868"/>
          </a:xfrm>
          <a:prstGeom prst="rect">
            <a:avLst/>
          </a:prstGeom>
          <a:noFill/>
        </p:spPr>
        <p:txBody>
          <a:bodyPr wrap="square" rtlCol="0">
            <a:spAutoFit/>
          </a:bodyPr>
          <a:lstStyle/>
          <a:p>
            <a:r>
              <a:rPr lang="fr-FR" sz="1600" b="1" u="sng" dirty="0" smtClean="0">
                <a:solidFill>
                  <a:schemeClr val="bg1"/>
                </a:solidFill>
              </a:rPr>
              <a:t>Une fédération  reconnue</a:t>
            </a:r>
          </a:p>
          <a:p>
            <a:endParaRPr lang="fr-FR" sz="800" b="1" u="sng" dirty="0" smtClean="0">
              <a:solidFill>
                <a:schemeClr val="bg1"/>
              </a:solidFill>
            </a:endParaRPr>
          </a:p>
          <a:p>
            <a:pPr algn="just"/>
            <a:r>
              <a:rPr lang="fr-FR" sz="1200" dirty="0" smtClean="0">
                <a:solidFill>
                  <a:schemeClr val="bg1"/>
                </a:solidFill>
              </a:rPr>
              <a:t>Organisme représentant en Ile-de-France la Fédération Française du Sport Adapté, la Ligue Régionale du Sport Adapté IDF poursuit , depuis 2004, </a:t>
            </a:r>
            <a:r>
              <a:rPr lang="fr-FR" sz="1200" b="1" dirty="0" smtClean="0">
                <a:solidFill>
                  <a:schemeClr val="bg1"/>
                </a:solidFill>
              </a:rPr>
              <a:t>une mission de service publique</a:t>
            </a:r>
            <a:r>
              <a:rPr lang="fr-FR" sz="1200" dirty="0" smtClean="0">
                <a:solidFill>
                  <a:schemeClr val="bg1"/>
                </a:solidFill>
              </a:rPr>
              <a:t> déléguée par le Ministère de la Santé, de la Jeunesse et des Sport.</a:t>
            </a:r>
          </a:p>
          <a:p>
            <a:pPr algn="just"/>
            <a:endParaRPr lang="fr-FR" sz="1200" dirty="0" smtClean="0">
              <a:solidFill>
                <a:schemeClr val="bg1"/>
              </a:solidFill>
            </a:endParaRPr>
          </a:p>
          <a:p>
            <a:pPr algn="just"/>
            <a:r>
              <a:rPr lang="fr-FR" sz="1200" b="1" u="sng" dirty="0" smtClean="0">
                <a:solidFill>
                  <a:schemeClr val="bg1"/>
                </a:solidFill>
              </a:rPr>
              <a:t>Sa mission </a:t>
            </a:r>
            <a:r>
              <a:rPr lang="fr-FR" sz="1200" dirty="0" smtClean="0">
                <a:solidFill>
                  <a:schemeClr val="bg1"/>
                </a:solidFill>
              </a:rPr>
              <a:t>: organiser, développer, coordonner et contrôler la pratique des activités physiques et sportives des personnes atteintes </a:t>
            </a:r>
            <a:r>
              <a:rPr lang="fr-FR" sz="1200" b="1" dirty="0" smtClean="0">
                <a:solidFill>
                  <a:schemeClr val="bg1"/>
                </a:solidFill>
              </a:rPr>
              <a:t>d’un handicap mental, d’un handicap psychique ou de troubles du comportement</a:t>
            </a:r>
            <a:r>
              <a:rPr lang="fr-FR" sz="1200" dirty="0" smtClean="0">
                <a:solidFill>
                  <a:schemeClr val="bg1"/>
                </a:solidFill>
              </a:rPr>
              <a:t>.</a:t>
            </a:r>
          </a:p>
          <a:p>
            <a:endParaRPr lang="fr-FR" b="1" u="sng" dirty="0" smtClean="0">
              <a:solidFill>
                <a:srgbClr val="00B0F0"/>
              </a:solidFill>
            </a:endParaRPr>
          </a:p>
          <a:p>
            <a:endParaRPr lang="fr-FR" sz="1600" b="1" u="sng" dirty="0" smtClean="0">
              <a:solidFill>
                <a:srgbClr val="00B0F0"/>
              </a:solidFill>
            </a:endParaRPr>
          </a:p>
          <a:p>
            <a:r>
              <a:rPr lang="fr-FR" sz="1600" b="1" u="sng" dirty="0" smtClean="0">
                <a:solidFill>
                  <a:srgbClr val="7030A0"/>
                </a:solidFill>
              </a:rPr>
              <a:t>Nos perspectives</a:t>
            </a:r>
          </a:p>
          <a:p>
            <a:endParaRPr lang="fr-FR" sz="800" b="1" u="sng" dirty="0" smtClean="0">
              <a:solidFill>
                <a:srgbClr val="00B0F0"/>
              </a:solidFill>
            </a:endParaRPr>
          </a:p>
          <a:p>
            <a:pPr algn="just"/>
            <a:r>
              <a:rPr lang="fr-FR" sz="1200" dirty="0" smtClean="0">
                <a:solidFill>
                  <a:srgbClr val="000099"/>
                </a:solidFill>
              </a:rPr>
              <a:t>L’évolution de notre société vers une plus grande sédentarité, tendance plus marquée chez les personnes en situation de handicap, nous amène à considérer la pratique d’Activités Physiques et Sportives Adaptées (APSA) comme un moyen incontournable de prévention de la Santé et de la qualité de vie des personnes</a:t>
            </a:r>
            <a:r>
              <a:rPr lang="fr-FR" sz="1400" dirty="0" smtClean="0">
                <a:solidFill>
                  <a:srgbClr val="000099"/>
                </a:solidFill>
              </a:rPr>
              <a:t>.</a:t>
            </a:r>
          </a:p>
          <a:p>
            <a:pPr algn="just"/>
            <a:endParaRPr lang="fr-FR" dirty="0" smtClean="0">
              <a:solidFill>
                <a:srgbClr val="000099"/>
              </a:solidFill>
              <a:latin typeface="Comic Sans MS" pitchFamily="66" charset="0"/>
            </a:endParaRPr>
          </a:p>
          <a:p>
            <a:r>
              <a:rPr lang="fr-FR" sz="1600" b="1" u="sng" dirty="0" smtClean="0">
                <a:solidFill>
                  <a:srgbClr val="7030A0"/>
                </a:solidFill>
              </a:rPr>
              <a:t>Nos partenaires</a:t>
            </a:r>
          </a:p>
          <a:p>
            <a:endParaRPr lang="fr-FR" sz="1200" dirty="0" smtClean="0"/>
          </a:p>
          <a:p>
            <a:pPr algn="just"/>
            <a:r>
              <a:rPr lang="fr-FR" sz="1200" dirty="0" smtClean="0">
                <a:solidFill>
                  <a:srgbClr val="000099"/>
                </a:solidFill>
              </a:rPr>
              <a:t>L’Agence Régionale de Santé et le Conseil Régional d’Ile-de France conduisent une politique spécifique en faveur des personnes en situation de handicap afin que le sport soit un outil de promotion individuelle, d’intégration sociale et professionnelle autant qu’un espace de loisirs, de solidarité et d’espoir.</a:t>
            </a:r>
          </a:p>
          <a:p>
            <a:pPr algn="just"/>
            <a:r>
              <a:rPr lang="fr-FR" sz="1200" dirty="0" smtClean="0">
                <a:solidFill>
                  <a:srgbClr val="000099"/>
                </a:solidFill>
              </a:rPr>
              <a:t>Face au constat de la sédentarité chez ces publics, ils soutiennent notre action pour son développement et sa mise en place.</a:t>
            </a:r>
            <a:endParaRPr lang="fr-FR" sz="1200" dirty="0" smtClean="0">
              <a:solidFill>
                <a:srgbClr val="000099"/>
              </a:solidFill>
              <a:latin typeface="Comic Sans MS" pitchFamily="66" charset="0"/>
            </a:endParaRPr>
          </a:p>
          <a:p>
            <a:pPr marL="361950" indent="-96838" algn="just">
              <a:buClr>
                <a:schemeClr val="bg1"/>
              </a:buClr>
            </a:pPr>
            <a:endParaRPr lang="fr-FR" sz="1200" dirty="0">
              <a:solidFill>
                <a:srgbClr val="000099"/>
              </a:solidFill>
            </a:endParaRPr>
          </a:p>
        </p:txBody>
      </p:sp>
      <p:sp>
        <p:nvSpPr>
          <p:cNvPr id="29" name="ZoneTexte 28"/>
          <p:cNvSpPr txBox="1"/>
          <p:nvPr/>
        </p:nvSpPr>
        <p:spPr>
          <a:xfrm>
            <a:off x="260648" y="539552"/>
            <a:ext cx="6408712" cy="2769989"/>
          </a:xfrm>
          <a:prstGeom prst="rect">
            <a:avLst/>
          </a:prstGeom>
          <a:noFill/>
        </p:spPr>
        <p:txBody>
          <a:bodyPr wrap="square" rtlCol="0">
            <a:spAutoFit/>
          </a:bodyPr>
          <a:lstStyle/>
          <a:p>
            <a:pPr algn="r"/>
            <a:r>
              <a:rPr lang="fr-FR" sz="2000" b="1" dirty="0" smtClean="0">
                <a:solidFill>
                  <a:srgbClr val="7030A0"/>
                </a:solidFill>
              </a:rPr>
              <a:t> La Ligue Régionale du Sport  Adapté d’Ile-de-France</a:t>
            </a:r>
          </a:p>
          <a:p>
            <a:endParaRPr lang="fr-FR" sz="1400" b="1" dirty="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b="1" dirty="0" smtClean="0">
              <a:solidFill>
                <a:srgbClr val="000099"/>
              </a:solidFill>
            </a:endParaRPr>
          </a:p>
          <a:p>
            <a:pPr algn="just"/>
            <a:r>
              <a:rPr lang="fr-FR" sz="1400" b="1" dirty="0" smtClean="0">
                <a:solidFill>
                  <a:srgbClr val="000099"/>
                </a:solidFill>
              </a:rPr>
              <a:t>Permettre à toute personne handicapée mentale ou psychique, qu’elles que soient ses capacités de pratiquer la discipline sportive de son choix dans un environnement favorisant son plaisir, sa performance, sa sécurité et l’exercice de sa citoyenneté</a:t>
            </a:r>
            <a:r>
              <a:rPr lang="fr-FR" sz="1400" dirty="0" smtClean="0">
                <a:solidFill>
                  <a:srgbClr val="000099"/>
                </a:solidFill>
              </a:rPr>
              <a:t>.</a:t>
            </a:r>
          </a:p>
          <a:p>
            <a:endParaRPr lang="fr-FR" sz="1400" b="1" dirty="0">
              <a:solidFill>
                <a:srgbClr val="000099"/>
              </a:solidFill>
            </a:endParaRPr>
          </a:p>
        </p:txBody>
      </p:sp>
      <p:pic>
        <p:nvPicPr>
          <p:cNvPr id="57" name="Image 56" descr="Championnat de France d'athlétisme Sport Adapté 337.jpg"/>
          <p:cNvPicPr/>
          <p:nvPr/>
        </p:nvPicPr>
        <p:blipFill>
          <a:blip r:embed="rId2" cstate="print"/>
          <a:stretch>
            <a:fillRect/>
          </a:stretch>
        </p:blipFill>
        <p:spPr>
          <a:xfrm>
            <a:off x="3573016" y="1259632"/>
            <a:ext cx="1440160" cy="936104"/>
          </a:xfrm>
          <a:prstGeom prst="rect">
            <a:avLst/>
          </a:prstGeom>
          <a:ln>
            <a:noFill/>
          </a:ln>
          <a:effectLst>
            <a:outerShdw blurRad="292100" dist="139700" dir="2700000" algn="tl" rotWithShape="0">
              <a:srgbClr val="333333">
                <a:alpha val="65000"/>
              </a:srgbClr>
            </a:outerShdw>
          </a:effectLst>
        </p:spPr>
      </p:pic>
      <p:pic>
        <p:nvPicPr>
          <p:cNvPr id="58" name="Image 57"/>
          <p:cNvPicPr/>
          <p:nvPr/>
        </p:nvPicPr>
        <p:blipFill>
          <a:blip r:embed="rId3" cstate="print"/>
          <a:stretch>
            <a:fillRect/>
          </a:stretch>
        </p:blipFill>
        <p:spPr>
          <a:xfrm>
            <a:off x="5229200" y="1259632"/>
            <a:ext cx="1440160" cy="936104"/>
          </a:xfrm>
          <a:prstGeom prst="rect">
            <a:avLst/>
          </a:prstGeom>
          <a:ln>
            <a:noFill/>
          </a:ln>
          <a:effectLst>
            <a:outerShdw blurRad="292100" dist="139700" dir="2700000" algn="tl" rotWithShape="0">
              <a:srgbClr val="333333">
                <a:alpha val="65000"/>
              </a:srgbClr>
            </a:outerShdw>
          </a:effectLst>
        </p:spPr>
      </p:pic>
      <p:pic>
        <p:nvPicPr>
          <p:cNvPr id="59" name="Picture 37"/>
          <p:cNvPicPr>
            <a:picLocks noChangeAspect="1" noChangeArrowheads="1"/>
          </p:cNvPicPr>
          <p:nvPr/>
        </p:nvPicPr>
        <p:blipFill>
          <a:blip r:embed="rId4" cstate="print"/>
          <a:srcRect/>
          <a:stretch>
            <a:fillRect/>
          </a:stretch>
        </p:blipFill>
        <p:spPr bwMode="auto">
          <a:xfrm>
            <a:off x="260648" y="1259632"/>
            <a:ext cx="1404156" cy="936104"/>
          </a:xfrm>
          <a:prstGeom prst="rect">
            <a:avLst/>
          </a:prstGeom>
          <a:ln>
            <a:noFill/>
          </a:ln>
          <a:effectLst>
            <a:outerShdw blurRad="292100" dist="139700" dir="2700000" algn="tl" rotWithShape="0">
              <a:srgbClr val="333333">
                <a:alpha val="65000"/>
              </a:srgbClr>
            </a:outerShdw>
          </a:effectLst>
        </p:spPr>
      </p:pic>
      <p:pic>
        <p:nvPicPr>
          <p:cNvPr id="60" name="Picture 8" descr="C:\Documents and Settings\Administrateur\Bureau\Céline\Photo\DSC_2125[1].jpg"/>
          <p:cNvPicPr>
            <a:picLocks noChangeAspect="1" noChangeArrowheads="1"/>
          </p:cNvPicPr>
          <p:nvPr/>
        </p:nvPicPr>
        <p:blipFill>
          <a:blip r:embed="rId5" cstate="print"/>
          <a:srcRect/>
          <a:stretch>
            <a:fillRect/>
          </a:stretch>
        </p:blipFill>
        <p:spPr bwMode="auto">
          <a:xfrm>
            <a:off x="1916832" y="1259632"/>
            <a:ext cx="1406629" cy="936104"/>
          </a:xfrm>
          <a:prstGeom prst="rect">
            <a:avLst/>
          </a:prstGeom>
          <a:ln>
            <a:noFill/>
          </a:ln>
          <a:effectLst>
            <a:outerShdw blurRad="292100" dist="139700" dir="2700000" algn="tl" rotWithShape="0">
              <a:srgbClr val="333333">
                <a:alpha val="65000"/>
              </a:srgbClr>
            </a:outerShdw>
          </a:effectLst>
        </p:spPr>
      </p:pic>
      <p:pic>
        <p:nvPicPr>
          <p:cNvPr id="10" name="Image 9" descr="cdsa_trans[1].gif"/>
          <p:cNvPicPr>
            <a:picLocks noChangeAspect="1"/>
          </p:cNvPicPr>
          <p:nvPr/>
        </p:nvPicPr>
        <p:blipFill>
          <a:blip r:embed="rId6" cstate="print"/>
          <a:stretch>
            <a:fillRect/>
          </a:stretch>
        </p:blipFill>
        <p:spPr>
          <a:xfrm>
            <a:off x="260648" y="251520"/>
            <a:ext cx="720080" cy="74275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Rectangle à coins arrondis 21"/>
          <p:cNvSpPr/>
          <p:nvPr/>
        </p:nvSpPr>
        <p:spPr>
          <a:xfrm>
            <a:off x="4149080" y="6948264"/>
            <a:ext cx="2376264" cy="432048"/>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à coins arrondis 22"/>
          <p:cNvSpPr/>
          <p:nvPr/>
        </p:nvSpPr>
        <p:spPr>
          <a:xfrm>
            <a:off x="260648" y="6948264"/>
            <a:ext cx="2376264" cy="360040"/>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ZoneTexte 23"/>
          <p:cNvSpPr txBox="1"/>
          <p:nvPr/>
        </p:nvSpPr>
        <p:spPr>
          <a:xfrm>
            <a:off x="4149080" y="6948264"/>
            <a:ext cx="2304256" cy="430887"/>
          </a:xfrm>
          <a:prstGeom prst="rect">
            <a:avLst/>
          </a:prstGeom>
          <a:noFill/>
          <a:ln>
            <a:noFill/>
          </a:ln>
        </p:spPr>
        <p:txBody>
          <a:bodyPr wrap="square" rtlCol="0">
            <a:spAutoFit/>
          </a:bodyPr>
          <a:lstStyle/>
          <a:p>
            <a:pPr algn="ctr"/>
            <a:r>
              <a:rPr lang="fr-FR" sz="1100" dirty="0" smtClean="0">
                <a:solidFill>
                  <a:schemeClr val="bg1"/>
                </a:solidFill>
              </a:rPr>
              <a:t>Diminution des fonctions physiques, fonctionnelles et physiologiques</a:t>
            </a:r>
            <a:endParaRPr lang="fr-FR" sz="1100" dirty="0">
              <a:solidFill>
                <a:schemeClr val="bg1"/>
              </a:solidFill>
            </a:endParaRPr>
          </a:p>
        </p:txBody>
      </p:sp>
      <p:sp>
        <p:nvSpPr>
          <p:cNvPr id="25" name="ZoneTexte 24"/>
          <p:cNvSpPr txBox="1"/>
          <p:nvPr/>
        </p:nvSpPr>
        <p:spPr>
          <a:xfrm>
            <a:off x="404664" y="6948264"/>
            <a:ext cx="2060848" cy="430887"/>
          </a:xfrm>
          <a:prstGeom prst="rect">
            <a:avLst/>
          </a:prstGeom>
          <a:noFill/>
        </p:spPr>
        <p:txBody>
          <a:bodyPr wrap="square" rtlCol="0">
            <a:spAutoFit/>
          </a:bodyPr>
          <a:lstStyle/>
          <a:p>
            <a:pPr algn="ctr"/>
            <a:r>
              <a:rPr lang="fr-FR" sz="1100" dirty="0" smtClean="0">
                <a:solidFill>
                  <a:schemeClr val="bg1"/>
                </a:solidFill>
              </a:rPr>
              <a:t>Dépendance et perte d’autonomie.</a:t>
            </a:r>
            <a:endParaRPr lang="fr-FR" sz="1100" dirty="0">
              <a:solidFill>
                <a:schemeClr val="bg1"/>
              </a:solidFill>
            </a:endParaRPr>
          </a:p>
        </p:txBody>
      </p:sp>
      <p:sp>
        <p:nvSpPr>
          <p:cNvPr id="39" name="Chevron 38"/>
          <p:cNvSpPr/>
          <p:nvPr/>
        </p:nvSpPr>
        <p:spPr>
          <a:xfrm rot="5400000">
            <a:off x="5219984" y="7416316"/>
            <a:ext cx="216024" cy="288032"/>
          </a:xfrm>
          <a:prstGeom prst="chevron">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9" name="ZoneTexte 28"/>
          <p:cNvSpPr txBox="1"/>
          <p:nvPr/>
        </p:nvSpPr>
        <p:spPr>
          <a:xfrm>
            <a:off x="260648" y="539552"/>
            <a:ext cx="6408712" cy="2123658"/>
          </a:xfrm>
          <a:prstGeom prst="rect">
            <a:avLst/>
          </a:prstGeom>
          <a:noFill/>
        </p:spPr>
        <p:txBody>
          <a:bodyPr wrap="square" rtlCol="0">
            <a:spAutoFit/>
          </a:bodyPr>
          <a:lstStyle/>
          <a:p>
            <a:r>
              <a:rPr lang="fr-FR" sz="2000" b="1" dirty="0" smtClean="0">
                <a:solidFill>
                  <a:srgbClr val="7030A0"/>
                </a:solidFill>
              </a:rPr>
              <a:t>	Le processus de sédentarité</a:t>
            </a:r>
          </a:p>
          <a:p>
            <a:endParaRPr lang="fr-FR" sz="1400" b="1" dirty="0">
              <a:solidFill>
                <a:srgbClr val="000099"/>
              </a:solidFill>
            </a:endParaRPr>
          </a:p>
          <a:p>
            <a:pPr algn="just"/>
            <a:endParaRPr lang="fr-FR" sz="1400" dirty="0" smtClean="0">
              <a:solidFill>
                <a:srgbClr val="000099"/>
              </a:solidFill>
            </a:endParaRPr>
          </a:p>
          <a:p>
            <a:pPr algn="just"/>
            <a:r>
              <a:rPr lang="fr-FR" sz="1400" b="1" dirty="0" smtClean="0">
                <a:solidFill>
                  <a:srgbClr val="000099"/>
                </a:solidFill>
              </a:rPr>
              <a:t>L’inactivité physique se définit comme l’état dans lequel les mouvements sont réduits au minimum (dépense énergétique proche de celle de repos). Elle a de graves répercussions sur la santé et représente 59 % des facteurs de risque pour la santé.</a:t>
            </a:r>
          </a:p>
          <a:p>
            <a:pPr algn="just"/>
            <a:endParaRPr lang="fr-FR" sz="1400" b="1" dirty="0" smtClean="0">
              <a:solidFill>
                <a:srgbClr val="000099"/>
              </a:solidFill>
            </a:endParaRPr>
          </a:p>
          <a:p>
            <a:endParaRPr lang="fr-FR" sz="1400" b="1" dirty="0">
              <a:solidFill>
                <a:srgbClr val="000099"/>
              </a:solidFill>
            </a:endParaRPr>
          </a:p>
        </p:txBody>
      </p:sp>
      <p:sp>
        <p:nvSpPr>
          <p:cNvPr id="32" name="Rectangle à coins arrondis 31"/>
          <p:cNvSpPr/>
          <p:nvPr/>
        </p:nvSpPr>
        <p:spPr>
          <a:xfrm>
            <a:off x="4149080" y="7740352"/>
            <a:ext cx="2376264" cy="36004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ZoneTexte 32"/>
          <p:cNvSpPr txBox="1"/>
          <p:nvPr/>
        </p:nvSpPr>
        <p:spPr>
          <a:xfrm>
            <a:off x="4293096" y="7789567"/>
            <a:ext cx="2088232" cy="261610"/>
          </a:xfrm>
          <a:prstGeom prst="rect">
            <a:avLst/>
          </a:prstGeom>
          <a:noFill/>
          <a:ln>
            <a:noFill/>
          </a:ln>
        </p:spPr>
        <p:txBody>
          <a:bodyPr wrap="square" rtlCol="0" anchor="ctr">
            <a:spAutoFit/>
          </a:bodyPr>
          <a:lstStyle/>
          <a:p>
            <a:pPr algn="ctr"/>
            <a:r>
              <a:rPr lang="fr-FR" sz="1100" dirty="0" smtClean="0">
                <a:solidFill>
                  <a:schemeClr val="bg1"/>
                </a:solidFill>
              </a:rPr>
              <a:t>Irritabilité/ Isolement social</a:t>
            </a:r>
            <a:endParaRPr lang="fr-FR" sz="1100" dirty="0">
              <a:solidFill>
                <a:schemeClr val="bg1"/>
              </a:solidFill>
            </a:endParaRPr>
          </a:p>
        </p:txBody>
      </p:sp>
      <p:sp>
        <p:nvSpPr>
          <p:cNvPr id="34" name="Rectangle à coins arrondis 33"/>
          <p:cNvSpPr/>
          <p:nvPr/>
        </p:nvSpPr>
        <p:spPr>
          <a:xfrm>
            <a:off x="2132856" y="6228184"/>
            <a:ext cx="2376264" cy="576064"/>
          </a:xfrm>
          <a:prstGeom prst="roundRect">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 name="ZoneTexte 35"/>
          <p:cNvSpPr txBox="1"/>
          <p:nvPr/>
        </p:nvSpPr>
        <p:spPr>
          <a:xfrm>
            <a:off x="2276872" y="8460432"/>
            <a:ext cx="2088232" cy="338554"/>
          </a:xfrm>
          <a:prstGeom prst="rect">
            <a:avLst/>
          </a:prstGeom>
          <a:noFill/>
          <a:ln>
            <a:noFill/>
          </a:ln>
        </p:spPr>
        <p:txBody>
          <a:bodyPr wrap="square" rtlCol="0">
            <a:spAutoFit/>
          </a:bodyPr>
          <a:lstStyle/>
          <a:p>
            <a:pPr algn="ctr"/>
            <a:r>
              <a:rPr lang="fr-FR" sz="1600" b="1" dirty="0" smtClean="0">
                <a:solidFill>
                  <a:schemeClr val="bg1"/>
                </a:solidFill>
              </a:rPr>
              <a:t>Sédentarité</a:t>
            </a:r>
            <a:endParaRPr lang="fr-FR" sz="1600" b="1" dirty="0">
              <a:solidFill>
                <a:schemeClr val="bg1"/>
              </a:solidFill>
            </a:endParaRPr>
          </a:p>
        </p:txBody>
      </p:sp>
      <p:sp>
        <p:nvSpPr>
          <p:cNvPr id="37" name="Rectangle à coins arrondis 36"/>
          <p:cNvSpPr/>
          <p:nvPr/>
        </p:nvSpPr>
        <p:spPr>
          <a:xfrm>
            <a:off x="2132856" y="8316416"/>
            <a:ext cx="2376264" cy="360040"/>
          </a:xfrm>
          <a:prstGeom prst="roundRect">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1" name="ZoneTexte 40"/>
          <p:cNvSpPr txBox="1"/>
          <p:nvPr/>
        </p:nvSpPr>
        <p:spPr>
          <a:xfrm>
            <a:off x="2276872" y="8339789"/>
            <a:ext cx="2088232" cy="338554"/>
          </a:xfrm>
          <a:prstGeom prst="rect">
            <a:avLst/>
          </a:prstGeom>
          <a:noFill/>
          <a:ln>
            <a:noFill/>
          </a:ln>
        </p:spPr>
        <p:txBody>
          <a:bodyPr wrap="square" rtlCol="0" anchor="ctr">
            <a:spAutoFit/>
          </a:bodyPr>
          <a:lstStyle/>
          <a:p>
            <a:pPr algn="ctr"/>
            <a:r>
              <a:rPr lang="fr-FR" sz="1600" b="1" dirty="0" smtClean="0">
                <a:solidFill>
                  <a:schemeClr val="bg1"/>
                </a:solidFill>
              </a:rPr>
              <a:t>Chronicité</a:t>
            </a:r>
            <a:endParaRPr lang="fr-FR" sz="1600" b="1" dirty="0">
              <a:solidFill>
                <a:schemeClr val="bg1"/>
              </a:solidFill>
            </a:endParaRPr>
          </a:p>
        </p:txBody>
      </p:sp>
      <p:sp>
        <p:nvSpPr>
          <p:cNvPr id="43" name="ZoneTexte 42"/>
          <p:cNvSpPr txBox="1"/>
          <p:nvPr/>
        </p:nvSpPr>
        <p:spPr>
          <a:xfrm>
            <a:off x="260648" y="5076056"/>
            <a:ext cx="6048672" cy="1138773"/>
          </a:xfrm>
          <a:prstGeom prst="rect">
            <a:avLst/>
          </a:prstGeom>
          <a:noFill/>
          <a:ln>
            <a:noFill/>
          </a:ln>
        </p:spPr>
        <p:txBody>
          <a:bodyPr wrap="square" rtlCol="0">
            <a:spAutoFit/>
          </a:bodyPr>
          <a:lstStyle/>
          <a:p>
            <a:r>
              <a:rPr lang="fr-FR" sz="1600" b="1" u="sng" dirty="0" smtClean="0">
                <a:solidFill>
                  <a:srgbClr val="7030A0"/>
                </a:solidFill>
              </a:rPr>
              <a:t>Mise en place de la sédentarité et de l’obésité</a:t>
            </a:r>
          </a:p>
          <a:p>
            <a:endParaRPr lang="fr-FR" sz="1600" b="1" u="sng" dirty="0" smtClean="0">
              <a:solidFill>
                <a:srgbClr val="000099"/>
              </a:solidFill>
            </a:endParaRPr>
          </a:p>
          <a:p>
            <a:pPr algn="just"/>
            <a:endParaRPr lang="fr-FR" sz="400" b="1" dirty="0" smtClean="0">
              <a:solidFill>
                <a:srgbClr val="000099"/>
              </a:solidFill>
            </a:endParaRPr>
          </a:p>
          <a:p>
            <a:pPr algn="ctr"/>
            <a:r>
              <a:rPr lang="fr-FR" sz="1600" b="1" dirty="0" smtClean="0">
                <a:solidFill>
                  <a:srgbClr val="000099"/>
                </a:solidFill>
              </a:rPr>
              <a:t>Personne en situation de handicap</a:t>
            </a:r>
          </a:p>
          <a:p>
            <a:pPr algn="ctr"/>
            <a:r>
              <a:rPr lang="fr-FR" sz="1600" b="1" dirty="0" smtClean="0">
                <a:solidFill>
                  <a:srgbClr val="000099"/>
                </a:solidFill>
              </a:rPr>
              <a:t>INACTIVE PHYSIQUE </a:t>
            </a:r>
            <a:endParaRPr lang="fr-FR" sz="1600" b="1" dirty="0">
              <a:solidFill>
                <a:srgbClr val="000099"/>
              </a:solidFill>
            </a:endParaRPr>
          </a:p>
        </p:txBody>
      </p:sp>
      <p:sp>
        <p:nvSpPr>
          <p:cNvPr id="49" name="Rectangle à coins arrondis 48"/>
          <p:cNvSpPr/>
          <p:nvPr/>
        </p:nvSpPr>
        <p:spPr>
          <a:xfrm>
            <a:off x="260648" y="7740352"/>
            <a:ext cx="2376264" cy="288032"/>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ZoneTexte 49"/>
          <p:cNvSpPr txBox="1"/>
          <p:nvPr/>
        </p:nvSpPr>
        <p:spPr>
          <a:xfrm>
            <a:off x="404664" y="7740351"/>
            <a:ext cx="2060848" cy="261610"/>
          </a:xfrm>
          <a:prstGeom prst="rect">
            <a:avLst/>
          </a:prstGeom>
          <a:noFill/>
        </p:spPr>
        <p:txBody>
          <a:bodyPr wrap="square" rtlCol="0">
            <a:spAutoFit/>
          </a:bodyPr>
          <a:lstStyle/>
          <a:p>
            <a:pPr algn="ctr"/>
            <a:r>
              <a:rPr lang="fr-FR" sz="1100" dirty="0" smtClean="0">
                <a:solidFill>
                  <a:schemeClr val="bg1"/>
                </a:solidFill>
              </a:rPr>
              <a:t>Inadaptation à l’effort</a:t>
            </a:r>
            <a:endParaRPr lang="fr-FR" sz="1100" dirty="0">
              <a:solidFill>
                <a:schemeClr val="bg1"/>
              </a:solidFill>
            </a:endParaRPr>
          </a:p>
        </p:txBody>
      </p:sp>
      <p:sp>
        <p:nvSpPr>
          <p:cNvPr id="28" name="ZoneTexte 27"/>
          <p:cNvSpPr txBox="1"/>
          <p:nvPr/>
        </p:nvSpPr>
        <p:spPr>
          <a:xfrm>
            <a:off x="2276872" y="6249090"/>
            <a:ext cx="2088232" cy="584775"/>
          </a:xfrm>
          <a:prstGeom prst="rect">
            <a:avLst/>
          </a:prstGeom>
          <a:noFill/>
          <a:ln>
            <a:noFill/>
          </a:ln>
        </p:spPr>
        <p:txBody>
          <a:bodyPr wrap="square" rtlCol="0" anchor="ctr">
            <a:spAutoFit/>
          </a:bodyPr>
          <a:lstStyle/>
          <a:p>
            <a:pPr algn="ctr"/>
            <a:r>
              <a:rPr lang="fr-FR" sz="1600" b="1" dirty="0" smtClean="0">
                <a:solidFill>
                  <a:schemeClr val="bg1"/>
                </a:solidFill>
              </a:rPr>
              <a:t>Sédentarité</a:t>
            </a:r>
          </a:p>
          <a:p>
            <a:pPr algn="ctr"/>
            <a:r>
              <a:rPr lang="fr-FR" sz="1600" b="1" dirty="0" smtClean="0">
                <a:solidFill>
                  <a:schemeClr val="bg1"/>
                </a:solidFill>
              </a:rPr>
              <a:t>Prise de poids</a:t>
            </a:r>
            <a:endParaRPr lang="fr-FR" sz="1600" b="1" dirty="0">
              <a:solidFill>
                <a:schemeClr val="bg1"/>
              </a:solidFill>
            </a:endParaRPr>
          </a:p>
        </p:txBody>
      </p:sp>
      <p:sp>
        <p:nvSpPr>
          <p:cNvPr id="38" name="Chevron 37"/>
          <p:cNvSpPr/>
          <p:nvPr/>
        </p:nvSpPr>
        <p:spPr>
          <a:xfrm rot="5400000" flipH="1">
            <a:off x="1223984" y="7416316"/>
            <a:ext cx="216024" cy="288032"/>
          </a:xfrm>
          <a:prstGeom prst="chevron">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2" name="Virage 41"/>
          <p:cNvSpPr/>
          <p:nvPr/>
        </p:nvSpPr>
        <p:spPr>
          <a:xfrm rot="10800000">
            <a:off x="4679984" y="8172400"/>
            <a:ext cx="720080" cy="432048"/>
          </a:xfrm>
          <a:prstGeom prst="bentArrow">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5" name="Virage 44"/>
          <p:cNvSpPr/>
          <p:nvPr/>
        </p:nvSpPr>
        <p:spPr>
          <a:xfrm rot="16200000">
            <a:off x="1390382" y="7969890"/>
            <a:ext cx="432048" cy="764868"/>
          </a:xfrm>
          <a:prstGeom prst="bentArrow">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6" name="Virage 45"/>
          <p:cNvSpPr/>
          <p:nvPr/>
        </p:nvSpPr>
        <p:spPr>
          <a:xfrm>
            <a:off x="1268760" y="6444208"/>
            <a:ext cx="720080" cy="432048"/>
          </a:xfrm>
          <a:prstGeom prst="bentArrow">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7" name="Virage 46"/>
          <p:cNvSpPr/>
          <p:nvPr/>
        </p:nvSpPr>
        <p:spPr>
          <a:xfrm rot="5400000">
            <a:off x="4905164" y="6336196"/>
            <a:ext cx="432048" cy="648072"/>
          </a:xfrm>
          <a:prstGeom prst="bentArrow">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6" name="Virage 25"/>
          <p:cNvSpPr/>
          <p:nvPr/>
        </p:nvSpPr>
        <p:spPr>
          <a:xfrm rot="5400000">
            <a:off x="4797152" y="5940152"/>
            <a:ext cx="1080120" cy="792088"/>
          </a:xfrm>
          <a:prstGeom prst="bentArrow">
            <a:avLst>
              <a:gd name="adj1" fmla="val 11879"/>
              <a:gd name="adj2" fmla="val 11566"/>
              <a:gd name="adj3" fmla="val 25000"/>
              <a:gd name="adj4" fmla="val 43750"/>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5" name="Rectangle 34"/>
          <p:cNvSpPr/>
          <p:nvPr/>
        </p:nvSpPr>
        <p:spPr>
          <a:xfrm>
            <a:off x="0" y="2411760"/>
            <a:ext cx="6858000" cy="237626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260648" y="2483768"/>
            <a:ext cx="6408712" cy="2369880"/>
          </a:xfrm>
          <a:prstGeom prst="rect">
            <a:avLst/>
          </a:prstGeom>
          <a:noFill/>
        </p:spPr>
        <p:txBody>
          <a:bodyPr wrap="square" rtlCol="0">
            <a:spAutoFit/>
          </a:bodyPr>
          <a:lstStyle/>
          <a:p>
            <a:pPr algn="just"/>
            <a:r>
              <a:rPr lang="fr-FR" sz="1600" b="1" dirty="0">
                <a:solidFill>
                  <a:schemeClr val="bg1"/>
                </a:solidFill>
              </a:rPr>
              <a:t> </a:t>
            </a:r>
            <a:r>
              <a:rPr lang="fr-FR" sz="1600" b="1" u="sng" dirty="0" smtClean="0">
                <a:solidFill>
                  <a:schemeClr val="bg1"/>
                </a:solidFill>
              </a:rPr>
              <a:t>Les barrières à la pratique sportive</a:t>
            </a:r>
          </a:p>
          <a:p>
            <a:pPr algn="just"/>
            <a:r>
              <a:rPr lang="fr-FR" sz="1600" b="1" u="sng" dirty="0" smtClean="0">
                <a:solidFill>
                  <a:schemeClr val="bg1"/>
                </a:solidFill>
              </a:rPr>
              <a:t> </a:t>
            </a:r>
          </a:p>
          <a:p>
            <a:pPr algn="just"/>
            <a:r>
              <a:rPr lang="fr-FR" sz="1200" dirty="0" smtClean="0">
                <a:solidFill>
                  <a:schemeClr val="bg1"/>
                </a:solidFill>
              </a:rPr>
              <a:t>Cinq principales barrières à la pratique d’activité physique des personnes en situation de handicap mental ont été recensées par les personnels d’établissements médico-sociaux (Etude du CRSA IDF auprès des ESAT Franciliens – 2009) : </a:t>
            </a:r>
          </a:p>
          <a:p>
            <a:pPr algn="just"/>
            <a:endParaRPr lang="fr-FR" sz="800" dirty="0" smtClean="0">
              <a:solidFill>
                <a:schemeClr val="bg1"/>
              </a:solidFill>
            </a:endParaRPr>
          </a:p>
          <a:p>
            <a:pPr marL="733425" lvl="1" indent="-276225" algn="just">
              <a:buClr>
                <a:schemeClr val="bg1"/>
              </a:buClr>
              <a:buFont typeface="Wingdings" pitchFamily="2" charset="2"/>
              <a:buChar char="Ø"/>
            </a:pPr>
            <a:r>
              <a:rPr lang="fr-FR" sz="1200" b="1" dirty="0" smtClean="0">
                <a:solidFill>
                  <a:schemeClr val="bg1"/>
                </a:solidFill>
              </a:rPr>
              <a:t> le manque de connaissance des individus sur les bienfaits de l’activité physique ;</a:t>
            </a:r>
          </a:p>
          <a:p>
            <a:pPr marL="733425" lvl="1" indent="-276225" algn="just">
              <a:buClr>
                <a:schemeClr val="bg1"/>
              </a:buClr>
              <a:buFont typeface="Wingdings" pitchFamily="2" charset="2"/>
              <a:buChar char="Ø"/>
            </a:pPr>
            <a:r>
              <a:rPr lang="fr-FR" sz="1200" b="1" dirty="0" smtClean="0">
                <a:solidFill>
                  <a:schemeClr val="bg1"/>
                </a:solidFill>
              </a:rPr>
              <a:t> la difficulté de compréhension des campagnes  incitant à la pratique physique (PNNS); </a:t>
            </a:r>
          </a:p>
          <a:p>
            <a:pPr marL="733425" lvl="1" indent="-276225" algn="just">
              <a:buClr>
                <a:schemeClr val="bg1"/>
              </a:buClr>
              <a:buFont typeface="Wingdings" pitchFamily="2" charset="2"/>
              <a:buChar char="Ø"/>
            </a:pPr>
            <a:r>
              <a:rPr lang="fr-FR" sz="1200" b="1" dirty="0" smtClean="0">
                <a:solidFill>
                  <a:schemeClr val="bg1"/>
                </a:solidFill>
              </a:rPr>
              <a:t> le manque d’information sur les offres de pratiques physiques existantes ;</a:t>
            </a:r>
          </a:p>
          <a:p>
            <a:pPr marL="733425" lvl="1" indent="-276225" algn="just">
              <a:buClr>
                <a:schemeClr val="bg1"/>
              </a:buClr>
              <a:buFont typeface="Wingdings" pitchFamily="2" charset="2"/>
              <a:buChar char="Ø"/>
            </a:pPr>
            <a:r>
              <a:rPr lang="fr-FR" sz="1200" b="1" dirty="0" smtClean="0">
                <a:solidFill>
                  <a:schemeClr val="bg1"/>
                </a:solidFill>
              </a:rPr>
              <a:t> le manque d’autonomie de certains pratiquants à se rendre sur les lieux de pratique ;</a:t>
            </a:r>
          </a:p>
          <a:p>
            <a:pPr marL="733425" lvl="1" indent="-276225" algn="just">
              <a:buClr>
                <a:schemeClr val="bg1"/>
              </a:buClr>
              <a:buFont typeface="Wingdings" pitchFamily="2" charset="2"/>
              <a:buChar char="Ø"/>
            </a:pPr>
            <a:r>
              <a:rPr lang="fr-FR" sz="1200" b="1" dirty="0" smtClean="0">
                <a:solidFill>
                  <a:schemeClr val="bg1"/>
                </a:solidFill>
              </a:rPr>
              <a:t> les contraintes financières. </a:t>
            </a:r>
          </a:p>
          <a:p>
            <a:pPr algn="just"/>
            <a:endParaRPr lang="fr-FR" sz="1200" dirty="0"/>
          </a:p>
        </p:txBody>
      </p:sp>
      <p:pic>
        <p:nvPicPr>
          <p:cNvPr id="27" name="Image 26" descr="cdsa_trans[1].gif"/>
          <p:cNvPicPr>
            <a:picLocks noChangeAspect="1"/>
          </p:cNvPicPr>
          <p:nvPr/>
        </p:nvPicPr>
        <p:blipFill>
          <a:blip r:embed="rId2" cstate="print"/>
          <a:stretch>
            <a:fillRect/>
          </a:stretch>
        </p:blipFill>
        <p:spPr>
          <a:xfrm>
            <a:off x="260648" y="251520"/>
            <a:ext cx="720080" cy="74275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 name="Rectangle 60"/>
          <p:cNvSpPr/>
          <p:nvPr/>
        </p:nvSpPr>
        <p:spPr>
          <a:xfrm>
            <a:off x="0" y="1115616"/>
            <a:ext cx="6858000" cy="165618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332656" y="3059832"/>
            <a:ext cx="6336704" cy="7078861"/>
          </a:xfrm>
          <a:prstGeom prst="rect">
            <a:avLst/>
          </a:prstGeom>
          <a:noFill/>
        </p:spPr>
        <p:txBody>
          <a:bodyPr wrap="square" rtlCol="0">
            <a:spAutoFit/>
          </a:bodyPr>
          <a:lstStyle/>
          <a:p>
            <a:r>
              <a:rPr lang="fr-FR" sz="1600" b="1" u="sng" dirty="0" smtClean="0">
                <a:solidFill>
                  <a:srgbClr val="7030A0"/>
                </a:solidFill>
              </a:rPr>
              <a:t>Les  risques de la sédentarité</a:t>
            </a:r>
          </a:p>
          <a:p>
            <a:endParaRPr lang="fr-FR" sz="1600" b="1" u="sng" dirty="0" smtClean="0">
              <a:solidFill>
                <a:srgbClr val="000099"/>
              </a:solidFill>
            </a:endParaRPr>
          </a:p>
          <a:p>
            <a:pPr marL="531813" indent="-176213">
              <a:buClr>
                <a:srgbClr val="000099"/>
              </a:buClr>
              <a:buFont typeface="Wingdings" pitchFamily="2" charset="2"/>
              <a:buChar char="Ø"/>
            </a:pPr>
            <a:r>
              <a:rPr lang="fr-FR" sz="1200" b="1" i="1" u="sng" dirty="0" smtClean="0">
                <a:solidFill>
                  <a:srgbClr val="000099"/>
                </a:solidFill>
              </a:rPr>
              <a:t>Surpoids/obésité</a:t>
            </a:r>
          </a:p>
          <a:p>
            <a:pPr algn="just">
              <a:buClr>
                <a:srgbClr val="000099"/>
              </a:buClr>
            </a:pPr>
            <a:r>
              <a:rPr lang="fr-FR" sz="1200" dirty="0" smtClean="0">
                <a:solidFill>
                  <a:srgbClr val="000099"/>
                </a:solidFill>
              </a:rPr>
              <a:t>L’inactivité physique a des conséquences plus importante sur l’instauration d’un surpoids ou d’une obésité qu’une alimentation mal équilibrée. A savoir que  de nombreuses études montrent que un </a:t>
            </a:r>
            <a:r>
              <a:rPr lang="fr-FR" sz="1200" b="1" dirty="0" smtClean="0">
                <a:solidFill>
                  <a:srgbClr val="000099"/>
                </a:solidFill>
              </a:rPr>
              <a:t>enfant obèse a 2 à 6 fois </a:t>
            </a:r>
            <a:r>
              <a:rPr lang="fr-FR" sz="1200" dirty="0" smtClean="0">
                <a:solidFill>
                  <a:srgbClr val="000099"/>
                </a:solidFill>
              </a:rPr>
              <a:t>plus de risque qu’un enfant non obèse </a:t>
            </a:r>
            <a:r>
              <a:rPr lang="fr-FR" sz="1200" b="1" dirty="0" smtClean="0">
                <a:solidFill>
                  <a:srgbClr val="000099"/>
                </a:solidFill>
              </a:rPr>
              <a:t>d’être obèse à l’âge adulte.</a:t>
            </a:r>
          </a:p>
          <a:p>
            <a:pPr algn="just">
              <a:buClr>
                <a:srgbClr val="000099"/>
              </a:buClr>
            </a:pPr>
            <a:endParaRPr lang="fr-FR" sz="1200" dirty="0" smtClean="0">
              <a:solidFill>
                <a:srgbClr val="000099"/>
              </a:solidFill>
            </a:endParaRPr>
          </a:p>
          <a:p>
            <a:pPr marL="531813" indent="-176213">
              <a:buClr>
                <a:srgbClr val="000099"/>
              </a:buClr>
              <a:buFont typeface="Wingdings" pitchFamily="2" charset="2"/>
              <a:buChar char="Ø"/>
            </a:pPr>
            <a:r>
              <a:rPr lang="fr-FR" sz="1200" b="1" i="1" u="sng" dirty="0" smtClean="0">
                <a:solidFill>
                  <a:srgbClr val="000099"/>
                </a:solidFill>
              </a:rPr>
              <a:t>Complications diverses</a:t>
            </a:r>
          </a:p>
          <a:p>
            <a:pPr>
              <a:buClr>
                <a:srgbClr val="000099"/>
              </a:buClr>
            </a:pPr>
            <a:r>
              <a:rPr lang="fr-FR" sz="1200" dirty="0" smtClean="0">
                <a:solidFill>
                  <a:srgbClr val="000099"/>
                </a:solidFill>
              </a:rPr>
              <a:t>Le plus souvent, les obésités importantes chez les enfants sont associées à des complications moins graves que pour l’adulte (atteintes orthopédiques : type scolioses et des troubles respiratoires  tel que la dyspnée d’effort). Néanmoins, l’enfant installe chez lui de fortes prédispositions à :</a:t>
            </a:r>
            <a:endParaRPr lang="fr-FR" sz="1200" b="1" i="1" u="sng" dirty="0" smtClean="0">
              <a:solidFill>
                <a:srgbClr val="000099"/>
              </a:solidFill>
            </a:endParaRPr>
          </a:p>
          <a:p>
            <a:pPr marL="531813" indent="-176213">
              <a:buClr>
                <a:srgbClr val="000099"/>
              </a:buClr>
              <a:buFont typeface="Wingdings" pitchFamily="2" charset="2"/>
              <a:buChar char="Ø"/>
            </a:pPr>
            <a:endParaRPr lang="fr-FR" sz="1200" b="1" i="1" u="sng" dirty="0" smtClean="0">
              <a:solidFill>
                <a:srgbClr val="000099"/>
              </a:solidFill>
            </a:endParaRPr>
          </a:p>
          <a:p>
            <a:pPr marL="531813" indent="-176213">
              <a:buClr>
                <a:srgbClr val="000099"/>
              </a:buClr>
              <a:buFont typeface="Wingdings" pitchFamily="2" charset="2"/>
              <a:buChar char="Ø"/>
            </a:pPr>
            <a:r>
              <a:rPr lang="fr-FR" sz="1200" b="1" i="1" u="sng" dirty="0" smtClean="0">
                <a:solidFill>
                  <a:srgbClr val="000099"/>
                </a:solidFill>
              </a:rPr>
              <a:t>Hypercholestérolémie et </a:t>
            </a:r>
            <a:r>
              <a:rPr lang="fr-FR" sz="1200" b="1" i="1" u="sng" dirty="0" err="1" smtClean="0">
                <a:solidFill>
                  <a:srgbClr val="000099"/>
                </a:solidFill>
              </a:rPr>
              <a:t>Hypertriglycéridémie</a:t>
            </a:r>
            <a:endParaRPr lang="fr-FR" sz="1200" b="1" i="1" u="sng" dirty="0" smtClean="0">
              <a:solidFill>
                <a:srgbClr val="000099"/>
              </a:solidFill>
            </a:endParaRPr>
          </a:p>
          <a:p>
            <a:pPr algn="just">
              <a:buClr>
                <a:srgbClr val="000099"/>
              </a:buClr>
            </a:pPr>
            <a:r>
              <a:rPr lang="fr-FR" sz="1200" dirty="0" smtClean="0">
                <a:solidFill>
                  <a:srgbClr val="000099"/>
                </a:solidFill>
              </a:rPr>
              <a:t>Quantité anormale de cholestérol et de triglycérides dans le sang, il ne s’agit pas de maladies à part entière. Il reste qu’avoir un </a:t>
            </a:r>
            <a:r>
              <a:rPr lang="fr-FR" sz="1200" b="1" dirty="0" smtClean="0">
                <a:solidFill>
                  <a:srgbClr val="000099"/>
                </a:solidFill>
              </a:rPr>
              <a:t>taux trop élevé de cholestérol et de triglycérides</a:t>
            </a:r>
            <a:r>
              <a:rPr lang="fr-FR" sz="1200" dirty="0" smtClean="0">
                <a:solidFill>
                  <a:srgbClr val="000099"/>
                </a:solidFill>
              </a:rPr>
              <a:t> augmente le risque d’être atteint de troubles cardiovasculaires.</a:t>
            </a:r>
          </a:p>
          <a:p>
            <a:pPr>
              <a:buClr>
                <a:srgbClr val="000099"/>
              </a:buClr>
            </a:pPr>
            <a:endParaRPr lang="fr-FR" sz="1200" dirty="0" smtClean="0">
              <a:solidFill>
                <a:srgbClr val="000099"/>
              </a:solidFill>
            </a:endParaRPr>
          </a:p>
          <a:p>
            <a:pPr marL="531813" indent="-176213">
              <a:buClr>
                <a:srgbClr val="000099"/>
              </a:buClr>
              <a:buFont typeface="Wingdings" pitchFamily="2" charset="2"/>
              <a:buChar char="Ø"/>
            </a:pPr>
            <a:r>
              <a:rPr lang="fr-FR" sz="1200" b="1" i="1" u="sng" dirty="0" smtClean="0">
                <a:solidFill>
                  <a:srgbClr val="000099"/>
                </a:solidFill>
              </a:rPr>
              <a:t>L'hypertension artérielle (HTA)</a:t>
            </a:r>
          </a:p>
          <a:p>
            <a:pPr algn="just">
              <a:buClr>
                <a:srgbClr val="000099"/>
              </a:buClr>
            </a:pPr>
            <a:r>
              <a:rPr lang="fr-FR" sz="1200" dirty="0" smtClean="0">
                <a:solidFill>
                  <a:srgbClr val="000099"/>
                </a:solidFill>
              </a:rPr>
              <a:t>L’HTA est une pathologie cardiovasculaire définie par une pression artérielle trop élevée. Le surcroît de travail imposé au cœur, du fait de l'augmentation de la pression artérielle, peut entraîner des complications aussi bien cardiovasculaires, neurologiques que rénales.</a:t>
            </a:r>
          </a:p>
          <a:p>
            <a:pPr algn="just">
              <a:buClr>
                <a:srgbClr val="000099"/>
              </a:buClr>
            </a:pPr>
            <a:endParaRPr lang="fr-FR" sz="1200" dirty="0" smtClean="0">
              <a:solidFill>
                <a:srgbClr val="000099"/>
              </a:solidFill>
            </a:endParaRPr>
          </a:p>
          <a:p>
            <a:pPr marL="531813" indent="-176213">
              <a:buClr>
                <a:srgbClr val="000099"/>
              </a:buClr>
              <a:buFont typeface="Wingdings" pitchFamily="2" charset="2"/>
              <a:buChar char="Ø"/>
            </a:pPr>
            <a:r>
              <a:rPr lang="fr-FR" sz="1200" b="1" i="1" u="sng" dirty="0" smtClean="0">
                <a:solidFill>
                  <a:srgbClr val="000099"/>
                </a:solidFill>
              </a:rPr>
              <a:t>Risques cardio-vasculaires</a:t>
            </a:r>
          </a:p>
          <a:p>
            <a:pPr algn="just">
              <a:buClr>
                <a:srgbClr val="000099"/>
              </a:buClr>
            </a:pPr>
            <a:r>
              <a:rPr lang="fr-FR" sz="1200" dirty="0" smtClean="0">
                <a:solidFill>
                  <a:srgbClr val="000099"/>
                </a:solidFill>
              </a:rPr>
              <a:t>Etre inactif amène le cœur à moins travailler. Essoufflement plus rapide, augmentation du rythme et de la tension cardiaque, prédisposent à l'hypertension artérielle. De plus, l'augmentation de fréquence cardiaque fatigue le cœur et peut favoriser une insuffisance cardiaque ou un infarctus.</a:t>
            </a:r>
          </a:p>
          <a:p>
            <a:pPr algn="just">
              <a:buClr>
                <a:srgbClr val="000099"/>
              </a:buClr>
            </a:pPr>
            <a:endParaRPr lang="fr-FR" dirty="0" smtClean="0">
              <a:solidFill>
                <a:srgbClr val="000099"/>
              </a:solidFill>
            </a:endParaRPr>
          </a:p>
          <a:p>
            <a:pPr marL="531813" indent="-176213">
              <a:buClr>
                <a:srgbClr val="000099"/>
              </a:buClr>
              <a:buFont typeface="Wingdings" pitchFamily="2" charset="2"/>
              <a:buChar char="Ø"/>
            </a:pPr>
            <a:r>
              <a:rPr lang="fr-FR" sz="1200" b="1" i="1" u="sng" dirty="0" smtClean="0">
                <a:solidFill>
                  <a:srgbClr val="000099"/>
                </a:solidFill>
              </a:rPr>
              <a:t>Diabète non insulinodépendant</a:t>
            </a:r>
          </a:p>
          <a:p>
            <a:pPr algn="just">
              <a:buClr>
                <a:srgbClr val="000099"/>
              </a:buClr>
            </a:pPr>
            <a:r>
              <a:rPr lang="fr-FR" sz="1200" dirty="0" smtClean="0">
                <a:solidFill>
                  <a:srgbClr val="000099"/>
                </a:solidFill>
              </a:rPr>
              <a:t>Le </a:t>
            </a:r>
            <a:r>
              <a:rPr lang="fr-FR" sz="1200" b="1" dirty="0" smtClean="0">
                <a:solidFill>
                  <a:srgbClr val="000099"/>
                </a:solidFill>
              </a:rPr>
              <a:t>diabète</a:t>
            </a:r>
            <a:r>
              <a:rPr lang="fr-FR" sz="1200" dirty="0" smtClean="0">
                <a:solidFill>
                  <a:srgbClr val="000099"/>
                </a:solidFill>
              </a:rPr>
              <a:t> désigne un taux de sucre trop élevé dans le sang. Les conséquences du diabète sont lourdes : facteur de risque important de maladies cardiovasculaires, artérite, AVC, de neuropathie, ou encore de troubles pouvant conduire à la cécité ou à une insuffisance rénale chronique .</a:t>
            </a:r>
          </a:p>
          <a:p>
            <a:pPr algn="just">
              <a:buClr>
                <a:srgbClr val="000099"/>
              </a:buClr>
            </a:pPr>
            <a:endParaRPr lang="fr-FR" sz="1200" dirty="0" smtClean="0">
              <a:solidFill>
                <a:srgbClr val="000099"/>
              </a:solidFill>
            </a:endParaRPr>
          </a:p>
          <a:p>
            <a:pPr marL="531813" indent="-176213">
              <a:buClr>
                <a:srgbClr val="000099"/>
              </a:buClr>
              <a:buFont typeface="Wingdings" pitchFamily="2" charset="2"/>
              <a:buChar char="Ø"/>
            </a:pPr>
            <a:endParaRPr lang="fr-FR" sz="1200" dirty="0" smtClean="0">
              <a:solidFill>
                <a:srgbClr val="000099"/>
              </a:solidFill>
            </a:endParaRPr>
          </a:p>
          <a:p>
            <a:endParaRPr lang="fr-FR" sz="800" b="1" u="sng" dirty="0" smtClean="0">
              <a:solidFill>
                <a:srgbClr val="000099"/>
              </a:solidFill>
            </a:endParaRPr>
          </a:p>
          <a:p>
            <a:pPr algn="just"/>
            <a:endParaRPr lang="fr-FR" sz="1200" dirty="0" smtClean="0">
              <a:solidFill>
                <a:srgbClr val="000099"/>
              </a:solidFill>
              <a:latin typeface="Comic Sans MS" pitchFamily="66" charset="0"/>
            </a:endParaRPr>
          </a:p>
          <a:p>
            <a:pPr marL="361950" indent="-96838" algn="just">
              <a:buClr>
                <a:schemeClr val="bg1"/>
              </a:buClr>
            </a:pPr>
            <a:endParaRPr lang="fr-FR" sz="1200" dirty="0">
              <a:solidFill>
                <a:srgbClr val="000099"/>
              </a:solidFill>
            </a:endParaRPr>
          </a:p>
        </p:txBody>
      </p:sp>
      <p:sp>
        <p:nvSpPr>
          <p:cNvPr id="29" name="ZoneTexte 28"/>
          <p:cNvSpPr txBox="1"/>
          <p:nvPr/>
        </p:nvSpPr>
        <p:spPr>
          <a:xfrm>
            <a:off x="260648" y="539552"/>
            <a:ext cx="6408712" cy="2339102"/>
          </a:xfrm>
          <a:prstGeom prst="rect">
            <a:avLst/>
          </a:prstGeom>
          <a:noFill/>
        </p:spPr>
        <p:txBody>
          <a:bodyPr wrap="square" rtlCol="0">
            <a:spAutoFit/>
          </a:bodyPr>
          <a:lstStyle/>
          <a:p>
            <a:r>
              <a:rPr lang="fr-FR" sz="2000" b="1" dirty="0" smtClean="0">
                <a:solidFill>
                  <a:srgbClr val="7030A0"/>
                </a:solidFill>
              </a:rPr>
              <a:t>	Bouger : une priorité</a:t>
            </a:r>
            <a:endParaRPr lang="fr-FR" sz="2000" b="1" dirty="0">
              <a:solidFill>
                <a:srgbClr val="7030A0"/>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r>
              <a:rPr lang="fr-FR" sz="1400" b="1" dirty="0" smtClean="0">
                <a:solidFill>
                  <a:schemeClr val="bg1"/>
                </a:solidFill>
              </a:rPr>
              <a:t>Une pratique physique régulière est recommandée par l’Organisation Mondiale de la Santé ou encore par le Plan National de Nutrition Santé 3 (2012-2015). </a:t>
            </a:r>
          </a:p>
          <a:p>
            <a:pPr algn="just"/>
            <a:endParaRPr lang="fr-FR" sz="1400" b="1" dirty="0" smtClean="0">
              <a:solidFill>
                <a:schemeClr val="bg1"/>
              </a:solidFill>
            </a:endParaRPr>
          </a:p>
          <a:p>
            <a:pPr algn="just"/>
            <a:r>
              <a:rPr lang="fr-FR" sz="1400" b="1" dirty="0" smtClean="0">
                <a:solidFill>
                  <a:schemeClr val="bg1"/>
                </a:solidFill>
              </a:rPr>
              <a:t>Pour les enfants et les adolescents, cette pratique s’élève à  60 min d’activités physiques modérées chaque jour. Les jeunes en situation de handicap n’échappent donc pas à ces recommandations,  bien au contraire.</a:t>
            </a:r>
            <a:endParaRPr lang="fr-FR" sz="1400" b="1" u="sng" dirty="0" smtClean="0">
              <a:solidFill>
                <a:schemeClr val="bg1"/>
              </a:solidFill>
            </a:endParaRPr>
          </a:p>
          <a:p>
            <a:endParaRPr lang="fr-FR" sz="1400" b="1" dirty="0">
              <a:solidFill>
                <a:srgbClr val="000099"/>
              </a:solidFill>
            </a:endParaRPr>
          </a:p>
        </p:txBody>
      </p:sp>
      <p:pic>
        <p:nvPicPr>
          <p:cNvPr id="7" name="Image 6" descr="cdsa_trans[1].gif"/>
          <p:cNvPicPr>
            <a:picLocks noChangeAspect="1"/>
          </p:cNvPicPr>
          <p:nvPr/>
        </p:nvPicPr>
        <p:blipFill>
          <a:blip r:embed="rId2" cstate="print"/>
          <a:stretch>
            <a:fillRect/>
          </a:stretch>
        </p:blipFill>
        <p:spPr>
          <a:xfrm>
            <a:off x="260648" y="251520"/>
            <a:ext cx="720080" cy="74275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ectangle 13"/>
          <p:cNvSpPr/>
          <p:nvPr/>
        </p:nvSpPr>
        <p:spPr>
          <a:xfrm>
            <a:off x="0" y="1115616"/>
            <a:ext cx="6858000" cy="165618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descr="logo_CRSA_IMPRESSION A3 (1).JPG"/>
          <p:cNvPicPr>
            <a:picLocks noChangeAspect="1"/>
          </p:cNvPicPr>
          <p:nvPr/>
        </p:nvPicPr>
        <p:blipFill>
          <a:blip r:embed="rId2" cstate="print"/>
          <a:stretch>
            <a:fillRect/>
          </a:stretch>
        </p:blipFill>
        <p:spPr>
          <a:xfrm>
            <a:off x="0" y="1"/>
            <a:ext cx="2348880" cy="590366"/>
          </a:xfrm>
          <a:prstGeom prst="rect">
            <a:avLst/>
          </a:prstGeom>
        </p:spPr>
      </p:pic>
      <p:sp>
        <p:nvSpPr>
          <p:cNvPr id="29" name="ZoneTexte 28"/>
          <p:cNvSpPr txBox="1"/>
          <p:nvPr/>
        </p:nvSpPr>
        <p:spPr>
          <a:xfrm>
            <a:off x="260648" y="539552"/>
            <a:ext cx="6336704" cy="2123658"/>
          </a:xfrm>
          <a:prstGeom prst="rect">
            <a:avLst/>
          </a:prstGeom>
          <a:noFill/>
        </p:spPr>
        <p:txBody>
          <a:bodyPr wrap="square" rtlCol="0">
            <a:spAutoFit/>
          </a:bodyPr>
          <a:lstStyle/>
          <a:p>
            <a:pPr algn="just"/>
            <a:r>
              <a:rPr lang="fr-FR" sz="2000" b="1" dirty="0" smtClean="0">
                <a:solidFill>
                  <a:srgbClr val="7030A0"/>
                </a:solidFill>
              </a:rPr>
              <a:t>L’Activité Physique Adaptée</a:t>
            </a:r>
          </a:p>
          <a:p>
            <a:pPr algn="just"/>
            <a:endParaRPr lang="fr-FR" sz="1400" b="1" dirty="0" smtClean="0">
              <a:solidFill>
                <a:srgbClr val="000099"/>
              </a:solidFill>
            </a:endParaRPr>
          </a:p>
          <a:p>
            <a:pPr algn="just"/>
            <a:endParaRPr lang="fr-FR" sz="1400" b="1" dirty="0" smtClean="0">
              <a:solidFill>
                <a:srgbClr val="000099"/>
              </a:solidFill>
            </a:endParaRPr>
          </a:p>
          <a:p>
            <a:pPr algn="just"/>
            <a:endParaRPr lang="fr-FR" sz="1400" b="1" dirty="0">
              <a:solidFill>
                <a:srgbClr val="000099"/>
              </a:solidFill>
            </a:endParaRPr>
          </a:p>
          <a:p>
            <a:pPr algn="just"/>
            <a:r>
              <a:rPr lang="fr-FR" sz="1400" b="1" dirty="0" smtClean="0">
                <a:solidFill>
                  <a:schemeClr val="bg1"/>
                </a:solidFill>
              </a:rPr>
              <a:t>L’Activité Physique Adaptée (APA) se définie comme « Tout mouvement, activité physique et sport essentiellement basés sur les aptitudes et les motivations des personnes ayant des besoins spécifiques qui les empêchent de pratiquer dans des conditions ordinaires» </a:t>
            </a:r>
          </a:p>
          <a:p>
            <a:pPr algn="r"/>
            <a:r>
              <a:rPr lang="fr-FR" sz="1400" b="1" dirty="0" smtClean="0">
                <a:solidFill>
                  <a:schemeClr val="bg1"/>
                </a:solidFill>
              </a:rPr>
              <a:t>( De Potter - 2004) </a:t>
            </a:r>
            <a:endParaRPr lang="fr-FR" sz="1400" b="1" dirty="0">
              <a:solidFill>
                <a:schemeClr val="bg1"/>
              </a:solidFill>
            </a:endParaRPr>
          </a:p>
        </p:txBody>
      </p:sp>
      <p:sp>
        <p:nvSpPr>
          <p:cNvPr id="43" name="ZoneTexte 42"/>
          <p:cNvSpPr txBox="1"/>
          <p:nvPr/>
        </p:nvSpPr>
        <p:spPr>
          <a:xfrm>
            <a:off x="260648" y="3059832"/>
            <a:ext cx="6597352" cy="584775"/>
          </a:xfrm>
          <a:prstGeom prst="rect">
            <a:avLst/>
          </a:prstGeom>
          <a:noFill/>
          <a:ln>
            <a:noFill/>
          </a:ln>
        </p:spPr>
        <p:txBody>
          <a:bodyPr wrap="square" rtlCol="0">
            <a:spAutoFit/>
          </a:bodyPr>
          <a:lstStyle/>
          <a:p>
            <a:r>
              <a:rPr lang="fr-FR" sz="1600" b="1" u="sng" dirty="0" smtClean="0">
                <a:solidFill>
                  <a:srgbClr val="7030A0"/>
                </a:solidFill>
              </a:rPr>
              <a:t>Quels bénéfices </a:t>
            </a:r>
            <a:r>
              <a:rPr lang="fr-FR" sz="1600" b="1" u="sng" dirty="0" smtClean="0">
                <a:solidFill>
                  <a:srgbClr val="7030A0"/>
                </a:solidFill>
              </a:rPr>
              <a:t>?</a:t>
            </a:r>
            <a:endParaRPr lang="fr-FR" sz="1600" b="1" u="sng" dirty="0" smtClean="0">
              <a:solidFill>
                <a:srgbClr val="7030A0"/>
              </a:solidFill>
            </a:endParaRPr>
          </a:p>
          <a:p>
            <a:endParaRPr lang="fr-FR" sz="1600" b="1" dirty="0" smtClean="0">
              <a:solidFill>
                <a:srgbClr val="000099"/>
              </a:solidFill>
            </a:endParaRPr>
          </a:p>
        </p:txBody>
      </p:sp>
      <p:sp>
        <p:nvSpPr>
          <p:cNvPr id="28" name="Rectangle à coins arrondis 27"/>
          <p:cNvSpPr/>
          <p:nvPr/>
        </p:nvSpPr>
        <p:spPr>
          <a:xfrm>
            <a:off x="332656" y="3707904"/>
            <a:ext cx="1512168" cy="1368152"/>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ZoneTexte 29"/>
          <p:cNvSpPr txBox="1"/>
          <p:nvPr/>
        </p:nvSpPr>
        <p:spPr>
          <a:xfrm>
            <a:off x="332656" y="4139952"/>
            <a:ext cx="1512168" cy="369332"/>
          </a:xfrm>
          <a:prstGeom prst="rect">
            <a:avLst/>
          </a:prstGeom>
          <a:noFill/>
        </p:spPr>
        <p:txBody>
          <a:bodyPr wrap="square" rtlCol="0">
            <a:spAutoFit/>
          </a:bodyPr>
          <a:lstStyle/>
          <a:p>
            <a:pPr algn="ctr"/>
            <a:r>
              <a:rPr lang="fr-FR" b="1" dirty="0" smtClean="0">
                <a:solidFill>
                  <a:schemeClr val="bg1"/>
                </a:solidFill>
              </a:rPr>
              <a:t>Physiques</a:t>
            </a:r>
            <a:endParaRPr lang="fr-FR" b="1" dirty="0">
              <a:solidFill>
                <a:schemeClr val="bg1"/>
              </a:solidFill>
            </a:endParaRPr>
          </a:p>
        </p:txBody>
      </p:sp>
      <p:sp>
        <p:nvSpPr>
          <p:cNvPr id="31" name="Rectangle à coins arrondis 30"/>
          <p:cNvSpPr/>
          <p:nvPr/>
        </p:nvSpPr>
        <p:spPr>
          <a:xfrm>
            <a:off x="332656" y="5508104"/>
            <a:ext cx="1512168" cy="1152128"/>
          </a:xfrm>
          <a:prstGeom prst="roundRect">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5" name="ZoneTexte 34"/>
          <p:cNvSpPr txBox="1"/>
          <p:nvPr/>
        </p:nvSpPr>
        <p:spPr>
          <a:xfrm>
            <a:off x="332656" y="5868144"/>
            <a:ext cx="1512168" cy="369332"/>
          </a:xfrm>
          <a:prstGeom prst="rect">
            <a:avLst/>
          </a:prstGeom>
          <a:noFill/>
        </p:spPr>
        <p:txBody>
          <a:bodyPr wrap="square" rtlCol="0">
            <a:spAutoFit/>
          </a:bodyPr>
          <a:lstStyle/>
          <a:p>
            <a:pPr algn="ctr"/>
            <a:r>
              <a:rPr lang="fr-FR" b="1" dirty="0" smtClean="0">
                <a:solidFill>
                  <a:schemeClr val="bg1"/>
                </a:solidFill>
              </a:rPr>
              <a:t>Cognitifs</a:t>
            </a:r>
            <a:endParaRPr lang="fr-FR" b="1" dirty="0">
              <a:solidFill>
                <a:schemeClr val="bg1"/>
              </a:solidFill>
            </a:endParaRPr>
          </a:p>
        </p:txBody>
      </p:sp>
      <p:sp>
        <p:nvSpPr>
          <p:cNvPr id="38" name="Rectangle à coins arrondis 37"/>
          <p:cNvSpPr/>
          <p:nvPr/>
        </p:nvSpPr>
        <p:spPr>
          <a:xfrm>
            <a:off x="332656" y="8100392"/>
            <a:ext cx="1512168" cy="792088"/>
          </a:xfrm>
          <a:prstGeom prst="roundRect">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2" name="ZoneTexte 41"/>
          <p:cNvSpPr txBox="1"/>
          <p:nvPr/>
        </p:nvSpPr>
        <p:spPr>
          <a:xfrm>
            <a:off x="260648" y="8316416"/>
            <a:ext cx="1656184" cy="369332"/>
          </a:xfrm>
          <a:prstGeom prst="rect">
            <a:avLst/>
          </a:prstGeom>
          <a:noFill/>
        </p:spPr>
        <p:txBody>
          <a:bodyPr wrap="square" rtlCol="0">
            <a:spAutoFit/>
          </a:bodyPr>
          <a:lstStyle/>
          <a:p>
            <a:pPr algn="ctr"/>
            <a:r>
              <a:rPr lang="fr-FR" b="1" dirty="0" smtClean="0">
                <a:solidFill>
                  <a:schemeClr val="bg1"/>
                </a:solidFill>
              </a:rPr>
              <a:t>Psychologiques</a:t>
            </a:r>
            <a:endParaRPr lang="fr-FR" b="1" dirty="0">
              <a:solidFill>
                <a:schemeClr val="bg1"/>
              </a:solidFill>
            </a:endParaRPr>
          </a:p>
        </p:txBody>
      </p:sp>
      <p:sp>
        <p:nvSpPr>
          <p:cNvPr id="45" name="ZoneTexte 44"/>
          <p:cNvSpPr txBox="1"/>
          <p:nvPr/>
        </p:nvSpPr>
        <p:spPr>
          <a:xfrm>
            <a:off x="1988840" y="3635896"/>
            <a:ext cx="4536504" cy="6063198"/>
          </a:xfrm>
          <a:prstGeom prst="rect">
            <a:avLst/>
          </a:prstGeom>
          <a:noFill/>
        </p:spPr>
        <p:txBody>
          <a:bodyPr wrap="square" rtlCol="0">
            <a:spAutoFit/>
          </a:bodyPr>
          <a:lstStyle/>
          <a:p>
            <a:pPr marL="273050" indent="-177800" algn="just">
              <a:spcBef>
                <a:spcPts val="0"/>
              </a:spcBef>
              <a:buFont typeface="Wingdings" pitchFamily="2" charset="2"/>
              <a:buChar char="Ø"/>
            </a:pPr>
            <a:r>
              <a:rPr lang="fr-FR" sz="1200" dirty="0" smtClean="0">
                <a:solidFill>
                  <a:srgbClr val="000099"/>
                </a:solidFill>
              </a:rPr>
              <a:t>Développement d’une meilleure condition physique;</a:t>
            </a:r>
          </a:p>
          <a:p>
            <a:pPr marL="273050" indent="-177800" algn="just">
              <a:spcBef>
                <a:spcPts val="0"/>
              </a:spcBef>
              <a:buFont typeface="Wingdings" pitchFamily="2" charset="2"/>
              <a:buChar char="Ø"/>
            </a:pPr>
            <a:r>
              <a:rPr lang="fr-FR" sz="1200" dirty="0" smtClean="0">
                <a:solidFill>
                  <a:srgbClr val="000099"/>
                </a:solidFill>
              </a:rPr>
              <a:t>Réduction de la surcharge pondérale ;</a:t>
            </a:r>
          </a:p>
          <a:p>
            <a:pPr marL="273050" indent="-177800" algn="just">
              <a:spcBef>
                <a:spcPts val="0"/>
              </a:spcBef>
              <a:buFont typeface="Wingdings" pitchFamily="2" charset="2"/>
              <a:buChar char="Ø"/>
            </a:pPr>
            <a:r>
              <a:rPr lang="fr-FR" sz="1200" dirty="0" smtClean="0">
                <a:solidFill>
                  <a:srgbClr val="000099"/>
                </a:solidFill>
              </a:rPr>
              <a:t>Réduction de la quantité de masse grasse;</a:t>
            </a:r>
          </a:p>
          <a:p>
            <a:pPr marL="273050" indent="-177800" algn="just">
              <a:spcBef>
                <a:spcPts val="0"/>
              </a:spcBef>
              <a:buFont typeface="Wingdings" pitchFamily="2" charset="2"/>
              <a:buChar char="Ø"/>
            </a:pPr>
            <a:r>
              <a:rPr lang="fr-FR" sz="1200" dirty="0" smtClean="0">
                <a:solidFill>
                  <a:srgbClr val="000099"/>
                </a:solidFill>
              </a:rPr>
              <a:t>Diminution du risque d’apparition d’une pathologie cardiaque à l’âge adulte ;</a:t>
            </a:r>
          </a:p>
          <a:p>
            <a:pPr marL="273050" indent="-177800" algn="just">
              <a:spcBef>
                <a:spcPts val="0"/>
              </a:spcBef>
              <a:buFont typeface="Wingdings" pitchFamily="2" charset="2"/>
              <a:buChar char="Ø"/>
            </a:pPr>
            <a:r>
              <a:rPr lang="fr-FR" sz="1200" dirty="0" smtClean="0">
                <a:solidFill>
                  <a:srgbClr val="000099"/>
                </a:solidFill>
              </a:rPr>
              <a:t>Lutte contre l’installation des facteurs de risques liés aux maladies métaboliques</a:t>
            </a:r>
          </a:p>
          <a:p>
            <a:pPr algn="just">
              <a:spcBef>
                <a:spcPts val="0"/>
              </a:spcBef>
              <a:buFont typeface="Wingdings" pitchFamily="2" charset="2"/>
              <a:buChar char="Ø"/>
            </a:pPr>
            <a:endParaRPr lang="fr-FR" sz="800" dirty="0" smtClean="0">
              <a:solidFill>
                <a:srgbClr val="000099"/>
              </a:solidFill>
            </a:endParaRPr>
          </a:p>
          <a:p>
            <a:pPr algn="just">
              <a:spcBef>
                <a:spcPts val="0"/>
              </a:spcBef>
              <a:buFont typeface="Wingdings" pitchFamily="2" charset="2"/>
              <a:buChar char="Ø"/>
            </a:pPr>
            <a:endParaRPr lang="fr-FR" sz="800" dirty="0" smtClean="0">
              <a:solidFill>
                <a:srgbClr val="000099"/>
              </a:solidFill>
            </a:endParaRPr>
          </a:p>
          <a:p>
            <a:pPr marL="273050" indent="-177800" algn="just">
              <a:spcBef>
                <a:spcPts val="0"/>
              </a:spcBef>
              <a:buFont typeface="Wingdings" pitchFamily="2" charset="2"/>
              <a:buChar char="Ø"/>
            </a:pPr>
            <a:endParaRPr lang="fr-FR" sz="1200" dirty="0" smtClean="0">
              <a:solidFill>
                <a:srgbClr val="000099"/>
              </a:solidFill>
            </a:endParaRPr>
          </a:p>
          <a:p>
            <a:pPr marL="273050" indent="-177800" algn="just">
              <a:spcBef>
                <a:spcPts val="0"/>
              </a:spcBef>
              <a:buFont typeface="Wingdings" pitchFamily="2" charset="2"/>
              <a:buChar char="Ø"/>
            </a:pPr>
            <a:endParaRPr lang="fr-FR" sz="1200" dirty="0" smtClean="0">
              <a:solidFill>
                <a:srgbClr val="000099"/>
              </a:solidFill>
            </a:endParaRPr>
          </a:p>
          <a:p>
            <a:pPr marL="273050" indent="-177800" algn="just">
              <a:spcBef>
                <a:spcPts val="0"/>
              </a:spcBef>
              <a:buFont typeface="Wingdings" pitchFamily="2" charset="2"/>
              <a:buChar char="Ø"/>
            </a:pPr>
            <a:r>
              <a:rPr lang="fr-FR" sz="1200" dirty="0" smtClean="0">
                <a:solidFill>
                  <a:srgbClr val="000099"/>
                </a:solidFill>
              </a:rPr>
              <a:t>Meilleures  capacités de concentration et de mémorisation ; </a:t>
            </a:r>
          </a:p>
          <a:p>
            <a:pPr marL="273050" indent="-177800" algn="just">
              <a:spcBef>
                <a:spcPts val="0"/>
              </a:spcBef>
              <a:buFont typeface="Wingdings" pitchFamily="2" charset="2"/>
              <a:buChar char="Ø"/>
            </a:pPr>
            <a:r>
              <a:rPr lang="fr-FR" sz="1200" dirty="0" smtClean="0">
                <a:solidFill>
                  <a:srgbClr val="000099"/>
                </a:solidFill>
              </a:rPr>
              <a:t>Renforcement de la coordination oculo-manuelle (œil-main) ;</a:t>
            </a:r>
          </a:p>
          <a:p>
            <a:pPr marL="273050" indent="-177800" algn="just">
              <a:spcBef>
                <a:spcPts val="0"/>
              </a:spcBef>
              <a:buFont typeface="Wingdings" pitchFamily="2" charset="2"/>
              <a:buChar char="Ø"/>
            </a:pPr>
            <a:r>
              <a:rPr lang="fr-FR" sz="1200" dirty="0" smtClean="0">
                <a:solidFill>
                  <a:srgbClr val="000099"/>
                </a:solidFill>
              </a:rPr>
              <a:t>Développement des fonctions exécutives (logique, stratégie, planification, résolution de problèmes, raisonnement) ;</a:t>
            </a:r>
          </a:p>
          <a:p>
            <a:pPr marL="273050" indent="-177800" algn="just">
              <a:spcBef>
                <a:spcPts val="0"/>
              </a:spcBef>
              <a:buFont typeface="Wingdings" pitchFamily="2" charset="2"/>
              <a:buChar char="Ø"/>
            </a:pPr>
            <a:r>
              <a:rPr lang="fr-FR" sz="1200" dirty="0" smtClean="0">
                <a:solidFill>
                  <a:srgbClr val="000099"/>
                </a:solidFill>
              </a:rPr>
              <a:t>Renforcement des fonctions </a:t>
            </a:r>
            <a:r>
              <a:rPr lang="fr-FR" sz="1200" dirty="0" err="1" smtClean="0">
                <a:solidFill>
                  <a:srgbClr val="000099"/>
                </a:solidFill>
              </a:rPr>
              <a:t>visuo</a:t>
            </a:r>
            <a:r>
              <a:rPr lang="fr-FR" sz="1200" dirty="0" smtClean="0">
                <a:solidFill>
                  <a:srgbClr val="000099"/>
                </a:solidFill>
              </a:rPr>
              <a:t>-spatiales sur les domaines de repères dans l’espace et de latéralisation.</a:t>
            </a:r>
          </a:p>
          <a:p>
            <a:pPr marL="273050" indent="-177800" algn="just">
              <a:spcBef>
                <a:spcPts val="0"/>
              </a:spcBef>
              <a:buFont typeface="Wingdings" pitchFamily="2" charset="2"/>
              <a:buChar char="Ø"/>
            </a:pPr>
            <a:endParaRPr lang="fr-FR" sz="1200" dirty="0" smtClean="0">
              <a:solidFill>
                <a:srgbClr val="000099"/>
              </a:solidFill>
            </a:endParaRPr>
          </a:p>
          <a:p>
            <a:pPr marL="273050" indent="-177800" algn="just">
              <a:spcBef>
                <a:spcPts val="0"/>
              </a:spcBef>
              <a:buFont typeface="Wingdings" pitchFamily="2" charset="2"/>
              <a:buChar char="Ø"/>
            </a:pPr>
            <a:endParaRPr lang="fr-FR" sz="1200" dirty="0" smtClean="0">
              <a:solidFill>
                <a:srgbClr val="000099"/>
              </a:solidFill>
            </a:endParaRPr>
          </a:p>
          <a:p>
            <a:pPr marL="273050" indent="-177800" algn="just">
              <a:spcBef>
                <a:spcPts val="0"/>
              </a:spcBef>
              <a:buFont typeface="Wingdings" pitchFamily="2" charset="2"/>
              <a:buChar char="Ø"/>
            </a:pPr>
            <a:r>
              <a:rPr lang="fr-FR" sz="1200" dirty="0" smtClean="0">
                <a:solidFill>
                  <a:srgbClr val="000099"/>
                </a:solidFill>
              </a:rPr>
              <a:t>Création de relation et d’entraide ;</a:t>
            </a:r>
          </a:p>
          <a:p>
            <a:pPr marL="273050" indent="-177800" algn="just">
              <a:spcBef>
                <a:spcPts val="0"/>
              </a:spcBef>
              <a:buFont typeface="Wingdings" pitchFamily="2" charset="2"/>
              <a:buChar char="Ø"/>
            </a:pPr>
            <a:r>
              <a:rPr lang="fr-FR" sz="1200" dirty="0" smtClean="0">
                <a:solidFill>
                  <a:srgbClr val="000099"/>
                </a:solidFill>
              </a:rPr>
              <a:t>Elargissement des capacités de communication et d’interactions sociales ;</a:t>
            </a:r>
          </a:p>
          <a:p>
            <a:pPr marL="273050" indent="-177800" algn="just">
              <a:spcBef>
                <a:spcPts val="0"/>
              </a:spcBef>
              <a:buFont typeface="Wingdings" pitchFamily="2" charset="2"/>
              <a:buChar char="Ø"/>
            </a:pPr>
            <a:r>
              <a:rPr lang="fr-FR" sz="1200" dirty="0" smtClean="0">
                <a:solidFill>
                  <a:srgbClr val="000099"/>
                </a:solidFill>
              </a:rPr>
              <a:t>Meilleure insertion dans un groupe, dans la société. </a:t>
            </a:r>
            <a:endParaRPr lang="fr-FR" sz="1200" b="1" u="sng" dirty="0" smtClean="0">
              <a:solidFill>
                <a:srgbClr val="000099"/>
              </a:solidFill>
            </a:endParaRPr>
          </a:p>
          <a:p>
            <a:pPr marL="273050" indent="-177800" algn="just">
              <a:spcBef>
                <a:spcPts val="0"/>
              </a:spcBef>
              <a:buFont typeface="Wingdings" pitchFamily="2" charset="2"/>
              <a:buChar char="Ø"/>
            </a:pPr>
            <a:endParaRPr lang="fr-FR" sz="1200" dirty="0" smtClean="0">
              <a:solidFill>
                <a:srgbClr val="000099"/>
              </a:solidFill>
            </a:endParaRPr>
          </a:p>
          <a:p>
            <a:pPr marL="273050" indent="-177800" algn="just">
              <a:spcBef>
                <a:spcPts val="0"/>
              </a:spcBef>
              <a:buFont typeface="Wingdings" pitchFamily="2" charset="2"/>
              <a:buChar char="Ø"/>
            </a:pPr>
            <a:endParaRPr lang="fr-FR" sz="1200" dirty="0" smtClean="0">
              <a:solidFill>
                <a:srgbClr val="000099"/>
              </a:solidFill>
            </a:endParaRPr>
          </a:p>
          <a:p>
            <a:pPr marL="273050" indent="-177800" algn="just">
              <a:spcBef>
                <a:spcPts val="0"/>
              </a:spcBef>
              <a:buFont typeface="Wingdings" pitchFamily="2" charset="2"/>
              <a:buChar char="Ø"/>
            </a:pPr>
            <a:r>
              <a:rPr lang="fr-FR" sz="1200" dirty="0" smtClean="0">
                <a:solidFill>
                  <a:srgbClr val="000099"/>
                </a:solidFill>
              </a:rPr>
              <a:t>Développement du plaisir et du goût de pratiquer une activité physique;</a:t>
            </a:r>
          </a:p>
          <a:p>
            <a:pPr marL="273050" indent="-177800" algn="just">
              <a:spcBef>
                <a:spcPts val="0"/>
              </a:spcBef>
              <a:buFont typeface="Wingdings" pitchFamily="2" charset="2"/>
              <a:buChar char="Ø"/>
            </a:pPr>
            <a:r>
              <a:rPr lang="fr-FR" sz="1200" dirty="0" smtClean="0">
                <a:solidFill>
                  <a:srgbClr val="000099"/>
                </a:solidFill>
              </a:rPr>
              <a:t>Epanouissement et dépassement de soi ;</a:t>
            </a:r>
          </a:p>
          <a:p>
            <a:pPr marL="273050" indent="-177800" algn="just">
              <a:spcBef>
                <a:spcPts val="0"/>
              </a:spcBef>
              <a:buFont typeface="Wingdings" pitchFamily="2" charset="2"/>
              <a:buChar char="Ø"/>
            </a:pPr>
            <a:r>
              <a:rPr lang="fr-FR" sz="1200" dirty="0" smtClean="0">
                <a:solidFill>
                  <a:srgbClr val="000099"/>
                </a:solidFill>
              </a:rPr>
              <a:t>Développement de l’estime de soi.</a:t>
            </a:r>
          </a:p>
          <a:p>
            <a:pPr algn="just">
              <a:spcBef>
                <a:spcPts val="0"/>
              </a:spcBef>
              <a:buFont typeface="Wingdings" pitchFamily="2" charset="2"/>
              <a:buChar char="Ø"/>
            </a:pPr>
            <a:endParaRPr lang="fr-FR" sz="1200" dirty="0" smtClean="0">
              <a:solidFill>
                <a:srgbClr val="000099"/>
              </a:solidFill>
            </a:endParaRPr>
          </a:p>
          <a:p>
            <a:pPr algn="just">
              <a:spcBef>
                <a:spcPts val="0"/>
              </a:spcBef>
              <a:buFont typeface="Wingdings" pitchFamily="2" charset="2"/>
              <a:buChar char="Ø"/>
            </a:pPr>
            <a:endParaRPr lang="fr-FR" sz="1200" dirty="0" smtClean="0">
              <a:solidFill>
                <a:srgbClr val="000099"/>
              </a:solidFill>
            </a:endParaRPr>
          </a:p>
          <a:p>
            <a:pPr algn="just">
              <a:spcBef>
                <a:spcPts val="0"/>
              </a:spcBef>
              <a:buFont typeface="Wingdings" pitchFamily="2" charset="2"/>
              <a:buChar char="Ø"/>
            </a:pPr>
            <a:endParaRPr lang="fr-FR" sz="1200" dirty="0" smtClean="0">
              <a:solidFill>
                <a:srgbClr val="000099"/>
              </a:solidFill>
            </a:endParaRPr>
          </a:p>
          <a:p>
            <a:pPr>
              <a:buFont typeface="Wingdings" pitchFamily="2" charset="2"/>
              <a:buChar char="Ø"/>
            </a:pPr>
            <a:endParaRPr lang="fr-FR" sz="1200" dirty="0">
              <a:solidFill>
                <a:srgbClr val="000099"/>
              </a:solidFill>
            </a:endParaRPr>
          </a:p>
        </p:txBody>
      </p:sp>
      <p:sp>
        <p:nvSpPr>
          <p:cNvPr id="15" name="Rectangle à coins arrondis 14"/>
          <p:cNvSpPr/>
          <p:nvPr/>
        </p:nvSpPr>
        <p:spPr>
          <a:xfrm>
            <a:off x="332656" y="7020272"/>
            <a:ext cx="1512168" cy="720080"/>
          </a:xfrm>
          <a:prstGeom prst="round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ZoneTexte 15"/>
          <p:cNvSpPr txBox="1"/>
          <p:nvPr/>
        </p:nvSpPr>
        <p:spPr>
          <a:xfrm>
            <a:off x="260648" y="7164288"/>
            <a:ext cx="1656184" cy="369332"/>
          </a:xfrm>
          <a:prstGeom prst="rect">
            <a:avLst/>
          </a:prstGeom>
          <a:noFill/>
        </p:spPr>
        <p:txBody>
          <a:bodyPr wrap="square" rtlCol="0">
            <a:spAutoFit/>
          </a:bodyPr>
          <a:lstStyle/>
          <a:p>
            <a:pPr algn="ctr"/>
            <a:r>
              <a:rPr lang="fr-FR" b="1" dirty="0" smtClean="0">
                <a:solidFill>
                  <a:schemeClr val="bg1"/>
                </a:solidFill>
              </a:rPr>
              <a:t>Sociaux</a:t>
            </a:r>
            <a:endParaRPr lang="fr-FR"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 name="ZoneTexte 28"/>
          <p:cNvSpPr txBox="1"/>
          <p:nvPr/>
        </p:nvSpPr>
        <p:spPr>
          <a:xfrm>
            <a:off x="260648" y="539552"/>
            <a:ext cx="6264696" cy="6032421"/>
          </a:xfrm>
          <a:prstGeom prst="rect">
            <a:avLst/>
          </a:prstGeom>
          <a:noFill/>
        </p:spPr>
        <p:txBody>
          <a:bodyPr wrap="square" rtlCol="0">
            <a:spAutoFit/>
          </a:bodyPr>
          <a:lstStyle/>
          <a:p>
            <a:pPr algn="just"/>
            <a:r>
              <a:rPr lang="fr-FR" sz="2000" b="1" dirty="0" smtClean="0">
                <a:solidFill>
                  <a:srgbClr val="7030A0"/>
                </a:solidFill>
              </a:rPr>
              <a:t>	Ouvrez-vous au Sport Adapté</a:t>
            </a:r>
          </a:p>
          <a:p>
            <a:pPr algn="just"/>
            <a:endParaRPr lang="fr-FR" sz="1400" b="1" dirty="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r>
              <a:rPr lang="fr-FR" sz="1200" dirty="0" smtClean="0">
                <a:solidFill>
                  <a:srgbClr val="000099"/>
                </a:solidFill>
              </a:rPr>
              <a:t>Valorisez votre action auprès de vos instances de contrôle et de financement. </a:t>
            </a:r>
          </a:p>
          <a:p>
            <a:pPr algn="just"/>
            <a:r>
              <a:rPr lang="fr-FR" sz="1200" dirty="0" smtClean="0">
                <a:solidFill>
                  <a:srgbClr val="000099"/>
                </a:solidFill>
              </a:rPr>
              <a:t>Le Plan National Nutrition Santé 3 du Ministère des Sports  promue l’accès aux activités physiques et sportives pour les personnes en situation de handicap par : </a:t>
            </a:r>
          </a:p>
          <a:p>
            <a:pPr algn="just"/>
            <a:endParaRPr lang="fr-FR" sz="1200" dirty="0" smtClean="0">
              <a:solidFill>
                <a:srgbClr val="000099"/>
              </a:solidFill>
            </a:endParaRPr>
          </a:p>
          <a:p>
            <a:pPr lvl="1" algn="just">
              <a:buClr>
                <a:srgbClr val="000099"/>
              </a:buClr>
              <a:buFont typeface="Wingdings" pitchFamily="2" charset="2"/>
              <a:buChar char="Ø"/>
            </a:pPr>
            <a:r>
              <a:rPr lang="fr-FR" sz="1200" dirty="0" smtClean="0">
                <a:solidFill>
                  <a:srgbClr val="000099"/>
                </a:solidFill>
              </a:rPr>
              <a:t> l’accompagnement des centres spécialisés et des associations sportives à la mise en place des APS pour les publics atteints d’un handicap ;</a:t>
            </a:r>
          </a:p>
          <a:p>
            <a:pPr lvl="1" algn="just">
              <a:buClr>
                <a:srgbClr val="000099"/>
              </a:buClr>
              <a:buFont typeface="Wingdings" pitchFamily="2" charset="2"/>
              <a:buChar char="Ø"/>
            </a:pPr>
            <a:r>
              <a:rPr lang="fr-FR" sz="1200" dirty="0" smtClean="0">
                <a:solidFill>
                  <a:srgbClr val="000099"/>
                </a:solidFill>
              </a:rPr>
              <a:t>  l’accompagnement des fédérations sportives pour le développement de l’offre pour ce public à la mise en place d’aménagements nécessaires pour faciliter l’accessibilité de ce public;</a:t>
            </a:r>
          </a:p>
          <a:p>
            <a:pPr lvl="1" algn="just">
              <a:buClr>
                <a:srgbClr val="000099"/>
              </a:buClr>
              <a:buFont typeface="Wingdings" pitchFamily="2" charset="2"/>
              <a:buChar char="Ø"/>
            </a:pPr>
            <a:r>
              <a:rPr lang="fr-FR" sz="1200" dirty="0" smtClean="0">
                <a:solidFill>
                  <a:srgbClr val="000099"/>
                </a:solidFill>
              </a:rPr>
              <a:t>l’accompagnement des maisons départementales du handicap (MDPH) afin qu’elles intègrent dans les plans personnalisés de compensation, élaborés par les commissions départementales, l’accessibilité à la pratique d’une activité physique ou sportive.</a:t>
            </a:r>
          </a:p>
          <a:p>
            <a:pPr lvl="1" algn="just">
              <a:buClr>
                <a:srgbClr val="000099"/>
              </a:buClr>
            </a:pPr>
            <a:endParaRPr lang="fr-FR" sz="1400" dirty="0" smtClean="0">
              <a:solidFill>
                <a:srgbClr val="000099"/>
              </a:solidFill>
            </a:endParaRPr>
          </a:p>
          <a:p>
            <a:pPr algn="just"/>
            <a:endParaRPr lang="fr-FR" sz="1200" b="1" u="sng" dirty="0">
              <a:solidFill>
                <a:srgbClr val="000099"/>
              </a:solidFill>
            </a:endParaRPr>
          </a:p>
        </p:txBody>
      </p:sp>
      <p:sp>
        <p:nvSpPr>
          <p:cNvPr id="11" name="Rectangle 10"/>
          <p:cNvSpPr/>
          <p:nvPr/>
        </p:nvSpPr>
        <p:spPr>
          <a:xfrm>
            <a:off x="0" y="1115616"/>
            <a:ext cx="6858000" cy="237626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260648" y="1187624"/>
            <a:ext cx="6336704" cy="2431435"/>
          </a:xfrm>
          <a:prstGeom prst="rect">
            <a:avLst/>
          </a:prstGeom>
          <a:noFill/>
        </p:spPr>
        <p:txBody>
          <a:bodyPr wrap="square" rtlCol="0">
            <a:spAutoFit/>
          </a:bodyPr>
          <a:lstStyle/>
          <a:p>
            <a:pPr algn="just"/>
            <a:r>
              <a:rPr lang="fr-FR" sz="1600" b="1" dirty="0">
                <a:solidFill>
                  <a:schemeClr val="bg1"/>
                </a:solidFill>
              </a:rPr>
              <a:t> </a:t>
            </a:r>
            <a:r>
              <a:rPr lang="fr-FR" sz="1600" b="1" u="sng" dirty="0" smtClean="0">
                <a:solidFill>
                  <a:schemeClr val="bg1"/>
                </a:solidFill>
              </a:rPr>
              <a:t>Intégrez les APSA dans le projet d’établissement de votre IME</a:t>
            </a:r>
          </a:p>
          <a:p>
            <a:pPr algn="just"/>
            <a:r>
              <a:rPr lang="fr-FR" sz="1600" b="1" u="sng" dirty="0" smtClean="0">
                <a:solidFill>
                  <a:schemeClr val="bg1"/>
                </a:solidFill>
              </a:rPr>
              <a:t> </a:t>
            </a:r>
          </a:p>
          <a:p>
            <a:pPr algn="just"/>
            <a:r>
              <a:rPr lang="fr-FR" sz="1200" dirty="0" smtClean="0">
                <a:solidFill>
                  <a:schemeClr val="bg1"/>
                </a:solidFill>
              </a:rPr>
              <a:t>Assurer aux enfants et adolescents une éducation adaptée et un accompagnement médico-social</a:t>
            </a:r>
            <a:r>
              <a:rPr lang="fr-FR" sz="1200" dirty="0" smtClean="0"/>
              <a:t> </a:t>
            </a:r>
            <a:r>
              <a:rPr lang="fr-FR" sz="1200" dirty="0" smtClean="0">
                <a:solidFill>
                  <a:schemeClr val="bg1"/>
                </a:solidFill>
              </a:rPr>
              <a:t>aux travers  les activités physiques est une de vos missions.</a:t>
            </a:r>
          </a:p>
          <a:p>
            <a:pPr algn="just"/>
            <a:r>
              <a:rPr lang="fr-FR" sz="1200" dirty="0" smtClean="0">
                <a:solidFill>
                  <a:schemeClr val="bg1"/>
                </a:solidFill>
              </a:rPr>
              <a:t>Cet accompagnement se caractérise notamment par des activités concourant à donner une plus grande autonomie et à favoriser l’intégration de la personne handicapée dans les différents domaines de la vie.</a:t>
            </a:r>
          </a:p>
          <a:p>
            <a:pPr algn="just"/>
            <a:endParaRPr lang="fr-FR" sz="1200" dirty="0" smtClean="0">
              <a:solidFill>
                <a:schemeClr val="bg1"/>
              </a:solidFill>
            </a:endParaRPr>
          </a:p>
          <a:p>
            <a:pPr algn="just"/>
            <a:r>
              <a:rPr lang="fr-FR" sz="1200" dirty="0" smtClean="0">
                <a:solidFill>
                  <a:schemeClr val="bg1"/>
                </a:solidFill>
              </a:rPr>
              <a:t>Nous vous proposons d’utiliser les APSA comme un outil supplémentaire pour développer au mieux les apprentissages nécessaires à la réalisation des projets  des jeunes que vous accompagnez.</a:t>
            </a:r>
          </a:p>
          <a:p>
            <a:pPr algn="just"/>
            <a:endParaRPr lang="fr-FR" sz="1200" dirty="0" smtClean="0">
              <a:solidFill>
                <a:schemeClr val="bg1"/>
              </a:solidFill>
            </a:endParaRPr>
          </a:p>
          <a:p>
            <a:pPr algn="just"/>
            <a:endParaRPr lang="fr-FR" sz="1200" dirty="0">
              <a:solidFill>
                <a:schemeClr val="bg1"/>
              </a:solidFill>
            </a:endParaRPr>
          </a:p>
        </p:txBody>
      </p:sp>
      <p:sp>
        <p:nvSpPr>
          <p:cNvPr id="13" name="Rectangle 12"/>
          <p:cNvSpPr/>
          <p:nvPr/>
        </p:nvSpPr>
        <p:spPr>
          <a:xfrm>
            <a:off x="332656" y="6480544"/>
            <a:ext cx="6120680" cy="2123904"/>
          </a:xfrm>
          <a:prstGeom prst="rect">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332656" y="6588224"/>
            <a:ext cx="6120680" cy="338554"/>
          </a:xfrm>
          <a:prstGeom prst="rect">
            <a:avLst/>
          </a:prstGeom>
          <a:solidFill>
            <a:srgbClr val="7030A0"/>
          </a:solidFill>
        </p:spPr>
        <p:txBody>
          <a:bodyPr wrap="square" rtlCol="0">
            <a:spAutoFit/>
          </a:bodyPr>
          <a:lstStyle/>
          <a:p>
            <a:pPr algn="ctr"/>
            <a:r>
              <a:rPr lang="fr-FR" sz="1600" b="1" dirty="0" smtClean="0">
                <a:solidFill>
                  <a:schemeClr val="bg1"/>
                </a:solidFill>
              </a:rPr>
              <a:t>Intégrez nos professionnels à vos équipes pluridisciplinaires</a:t>
            </a:r>
            <a:endParaRPr lang="fr-FR" sz="1600" b="1" dirty="0">
              <a:solidFill>
                <a:schemeClr val="bg1"/>
              </a:solidFill>
            </a:endParaRPr>
          </a:p>
        </p:txBody>
      </p:sp>
      <p:sp>
        <p:nvSpPr>
          <p:cNvPr id="21" name="ZoneTexte 20"/>
          <p:cNvSpPr txBox="1"/>
          <p:nvPr/>
        </p:nvSpPr>
        <p:spPr>
          <a:xfrm>
            <a:off x="404664" y="7164288"/>
            <a:ext cx="5904656" cy="1728192"/>
          </a:xfrm>
          <a:prstGeom prst="rect">
            <a:avLst/>
          </a:prstGeom>
          <a:noFill/>
        </p:spPr>
        <p:txBody>
          <a:bodyPr wrap="square" lIns="0" tIns="0" rIns="0" numCol="1" rtlCol="0">
            <a:noAutofit/>
          </a:bodyPr>
          <a:lstStyle/>
          <a:p>
            <a:pPr algn="just">
              <a:buClr>
                <a:srgbClr val="FF3399"/>
              </a:buClr>
            </a:pPr>
            <a:r>
              <a:rPr lang="fr-FR" sz="1200" dirty="0" smtClean="0">
                <a:solidFill>
                  <a:srgbClr val="000099"/>
                </a:solidFill>
                <a:latin typeface="Calibri" pitchFamily="34" charset="0"/>
              </a:rPr>
              <a:t>Titulaires d’une licence ou d’un master en Activité Physique Adaptée et Santé, nos éducateurs sportifs sont des spécialistes des méthodes d’évaluations et de programmations d’exercices physiques adaptés à des fins  d’éducation, de santé et d’insertion sociale.</a:t>
            </a:r>
          </a:p>
          <a:p>
            <a:pPr algn="just">
              <a:buClr>
                <a:srgbClr val="FF3399"/>
              </a:buClr>
            </a:pPr>
            <a:endParaRPr lang="fr-FR" sz="1200" dirty="0" smtClean="0">
              <a:solidFill>
                <a:srgbClr val="000099"/>
              </a:solidFill>
              <a:latin typeface="Calibri" pitchFamily="34" charset="0"/>
            </a:endParaRPr>
          </a:p>
          <a:p>
            <a:pPr algn="just">
              <a:buClr>
                <a:srgbClr val="FF3399"/>
              </a:buClr>
            </a:pPr>
            <a:r>
              <a:rPr lang="fr-FR" sz="1200" dirty="0" smtClean="0">
                <a:solidFill>
                  <a:srgbClr val="000099"/>
                </a:solidFill>
                <a:latin typeface="Calibri" pitchFamily="34" charset="0"/>
              </a:rPr>
              <a:t>Proposant des interventions variées, ils repèrent les besoins des personnes, évaluent leurs capacités physiques, fonctionnelles, cognitives sociales, et identifient les conditions sécuritaires de mise en œuvre de leur pratique. </a:t>
            </a:r>
          </a:p>
          <a:p>
            <a:endParaRPr lang="fr-FR" sz="1400" dirty="0">
              <a:solidFill>
                <a:srgbClr val="000099"/>
              </a:solidFill>
              <a:latin typeface="Calibri" pitchFamily="34" charset="0"/>
            </a:endParaRPr>
          </a:p>
          <a:p>
            <a:endParaRPr lang="fr-FR" sz="1400" dirty="0">
              <a:solidFill>
                <a:srgbClr val="000099"/>
              </a:solidFill>
              <a:latin typeface="Calibri" pitchFamily="34" charset="0"/>
            </a:endParaRPr>
          </a:p>
        </p:txBody>
      </p:sp>
      <p:pic>
        <p:nvPicPr>
          <p:cNvPr id="9" name="Image 8" descr="cdsa_trans[1].gif"/>
          <p:cNvPicPr>
            <a:picLocks noChangeAspect="1"/>
          </p:cNvPicPr>
          <p:nvPr/>
        </p:nvPicPr>
        <p:blipFill>
          <a:blip r:embed="rId2" cstate="print"/>
          <a:stretch>
            <a:fillRect/>
          </a:stretch>
        </p:blipFill>
        <p:spPr>
          <a:xfrm>
            <a:off x="260648" y="251520"/>
            <a:ext cx="720080" cy="74275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 name="ZoneTexte 28"/>
          <p:cNvSpPr txBox="1"/>
          <p:nvPr/>
        </p:nvSpPr>
        <p:spPr>
          <a:xfrm>
            <a:off x="260648" y="539552"/>
            <a:ext cx="6336704" cy="1015663"/>
          </a:xfrm>
          <a:prstGeom prst="rect">
            <a:avLst/>
          </a:prstGeom>
          <a:noFill/>
        </p:spPr>
        <p:txBody>
          <a:bodyPr wrap="square" rtlCol="0">
            <a:spAutoFit/>
          </a:bodyPr>
          <a:lstStyle/>
          <a:p>
            <a:pPr algn="just"/>
            <a:r>
              <a:rPr lang="fr-FR" sz="2000" b="1" dirty="0" smtClean="0">
                <a:solidFill>
                  <a:srgbClr val="7030A0"/>
                </a:solidFill>
              </a:rPr>
              <a:t>	Ouvrez-vous au Sport Adapté</a:t>
            </a:r>
          </a:p>
          <a:p>
            <a:pPr algn="just"/>
            <a:endParaRPr lang="fr-FR" sz="1400" b="1" dirty="0">
              <a:solidFill>
                <a:srgbClr val="000099"/>
              </a:solidFill>
            </a:endParaRPr>
          </a:p>
          <a:p>
            <a:pPr lvl="1" algn="just">
              <a:buClr>
                <a:srgbClr val="000099"/>
              </a:buClr>
            </a:pPr>
            <a:endParaRPr lang="fr-FR" sz="1400" dirty="0" smtClean="0">
              <a:solidFill>
                <a:srgbClr val="000099"/>
              </a:solidFill>
            </a:endParaRPr>
          </a:p>
          <a:p>
            <a:pPr algn="just"/>
            <a:endParaRPr lang="fr-FR" sz="1200" b="1" u="sng" dirty="0">
              <a:solidFill>
                <a:srgbClr val="000099"/>
              </a:solidFill>
            </a:endParaRPr>
          </a:p>
        </p:txBody>
      </p:sp>
      <p:sp>
        <p:nvSpPr>
          <p:cNvPr id="12" name="Rectangle 11"/>
          <p:cNvSpPr/>
          <p:nvPr/>
        </p:nvSpPr>
        <p:spPr>
          <a:xfrm>
            <a:off x="404664" y="3491880"/>
            <a:ext cx="6120680" cy="3240360"/>
          </a:xfrm>
          <a:prstGeom prst="rect">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04664" y="3599560"/>
            <a:ext cx="6120680" cy="338554"/>
          </a:xfrm>
          <a:prstGeom prst="rect">
            <a:avLst/>
          </a:prstGeom>
          <a:solidFill>
            <a:srgbClr val="7030A0"/>
          </a:solidFill>
        </p:spPr>
        <p:txBody>
          <a:bodyPr wrap="square" rtlCol="0">
            <a:spAutoFit/>
          </a:bodyPr>
          <a:lstStyle/>
          <a:p>
            <a:pPr algn="ctr"/>
            <a:r>
              <a:rPr lang="fr-FR" sz="1600" b="1" dirty="0" smtClean="0">
                <a:solidFill>
                  <a:schemeClr val="bg1"/>
                </a:solidFill>
              </a:rPr>
              <a:t>Offre Sport - Santé</a:t>
            </a:r>
            <a:endParaRPr lang="fr-FR" sz="1600" b="1" dirty="0">
              <a:solidFill>
                <a:schemeClr val="bg1"/>
              </a:solidFill>
            </a:endParaRPr>
          </a:p>
        </p:txBody>
      </p:sp>
      <p:sp>
        <p:nvSpPr>
          <p:cNvPr id="21" name="ZoneTexte 20"/>
          <p:cNvSpPr txBox="1"/>
          <p:nvPr/>
        </p:nvSpPr>
        <p:spPr>
          <a:xfrm>
            <a:off x="476672" y="4103616"/>
            <a:ext cx="5976664" cy="2677656"/>
          </a:xfrm>
          <a:prstGeom prst="rect">
            <a:avLst/>
          </a:prstGeom>
          <a:noFill/>
        </p:spPr>
        <p:txBody>
          <a:bodyPr wrap="square" rtlCol="0">
            <a:spAutoFit/>
          </a:bodyPr>
          <a:lstStyle/>
          <a:p>
            <a:pPr algn="just">
              <a:buFont typeface="Wingdings" pitchFamily="2" charset="2"/>
              <a:buChar char="§"/>
            </a:pPr>
            <a:r>
              <a:rPr lang="fr-FR" sz="1400" dirty="0" smtClean="0">
                <a:solidFill>
                  <a:srgbClr val="000099"/>
                </a:solidFill>
              </a:rPr>
              <a:t>  Un programme intégré à votre projet d’établissement et adapté aux besoins et aux attentes des enfants et adolescents que vous accompagnez;</a:t>
            </a:r>
          </a:p>
          <a:p>
            <a:pPr algn="just">
              <a:buFont typeface="Wingdings" pitchFamily="2" charset="2"/>
              <a:buChar char="§"/>
            </a:pPr>
            <a:r>
              <a:rPr lang="fr-FR" sz="1400" dirty="0" smtClean="0">
                <a:solidFill>
                  <a:srgbClr val="000099"/>
                </a:solidFill>
              </a:rPr>
              <a:t>  Des professionnels de l’Activité Physique Adaptée et Santé qui interviennent au sein de votre établissement et qui vous proposent un large choix  d’activités;</a:t>
            </a:r>
          </a:p>
          <a:p>
            <a:pPr algn="just">
              <a:buFont typeface="Wingdings" pitchFamily="2" charset="2"/>
              <a:buChar char="§"/>
            </a:pPr>
            <a:r>
              <a:rPr lang="fr-FR" sz="1400" dirty="0" smtClean="0">
                <a:solidFill>
                  <a:srgbClr val="000099"/>
                </a:solidFill>
              </a:rPr>
              <a:t>  Une évaluation initiale de la condition et de la santé physique jeunes ;</a:t>
            </a:r>
          </a:p>
          <a:p>
            <a:pPr algn="just">
              <a:buFont typeface="Wingdings" pitchFamily="2" charset="2"/>
              <a:buChar char="§"/>
            </a:pPr>
            <a:r>
              <a:rPr lang="fr-FR" sz="1400" dirty="0" smtClean="0">
                <a:solidFill>
                  <a:srgbClr val="000099"/>
                </a:solidFill>
              </a:rPr>
              <a:t>  Une évaluation finale de l’évolution de leurs capacités;</a:t>
            </a:r>
          </a:p>
          <a:p>
            <a:pPr algn="just">
              <a:buFont typeface="Wingdings" pitchFamily="2" charset="2"/>
              <a:buChar char="§"/>
            </a:pPr>
            <a:r>
              <a:rPr lang="fr-FR" sz="1400" dirty="0" smtClean="0">
                <a:solidFill>
                  <a:srgbClr val="000099"/>
                </a:solidFill>
              </a:rPr>
              <a:t>  Une séance de bilan et une sensibilisation à la diététique auprès de votre équipe  pluridisciplinaire ;</a:t>
            </a:r>
          </a:p>
          <a:p>
            <a:pPr algn="just">
              <a:buFont typeface="Wingdings" pitchFamily="2" charset="2"/>
              <a:buChar char="§"/>
            </a:pPr>
            <a:r>
              <a:rPr lang="fr-FR" sz="1400" dirty="0" smtClean="0">
                <a:solidFill>
                  <a:srgbClr val="000099"/>
                </a:solidFill>
              </a:rPr>
              <a:t>  Un livret Sport-Santé pour chaque participant et professionnel de l’institution.</a:t>
            </a:r>
          </a:p>
          <a:p>
            <a:pPr algn="just"/>
            <a:endParaRPr lang="fr-FR" sz="1400" dirty="0" smtClean="0">
              <a:solidFill>
                <a:srgbClr val="000099"/>
              </a:solidFill>
            </a:endParaRPr>
          </a:p>
          <a:p>
            <a:pPr algn="r"/>
            <a:r>
              <a:rPr lang="fr-FR" sz="1400" dirty="0" smtClean="0">
                <a:solidFill>
                  <a:srgbClr val="000099"/>
                </a:solidFill>
              </a:rPr>
              <a:t>				</a:t>
            </a:r>
            <a:endParaRPr lang="fr-FR" sz="1400" b="1" u="sng" dirty="0" smtClean="0">
              <a:solidFill>
                <a:srgbClr val="000099"/>
              </a:solidFill>
            </a:endParaRPr>
          </a:p>
        </p:txBody>
      </p:sp>
      <p:sp>
        <p:nvSpPr>
          <p:cNvPr id="15" name="Rectangle 14"/>
          <p:cNvSpPr/>
          <p:nvPr/>
        </p:nvSpPr>
        <p:spPr>
          <a:xfrm>
            <a:off x="0" y="1187624"/>
            <a:ext cx="6858000" cy="18002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332656" y="1331640"/>
            <a:ext cx="6120680" cy="338554"/>
          </a:xfrm>
          <a:prstGeom prst="rect">
            <a:avLst/>
          </a:prstGeom>
          <a:noFill/>
        </p:spPr>
        <p:txBody>
          <a:bodyPr wrap="square" rtlCol="0">
            <a:spAutoFit/>
          </a:bodyPr>
          <a:lstStyle/>
          <a:p>
            <a:pPr algn="ctr"/>
            <a:r>
              <a:rPr lang="fr-FR" sz="1600" b="1" u="sng" dirty="0" smtClean="0">
                <a:solidFill>
                  <a:schemeClr val="bg1"/>
                </a:solidFill>
              </a:rPr>
              <a:t>Choisissez la ou les APSA de votre choix</a:t>
            </a:r>
            <a:endParaRPr lang="fr-FR" sz="1600" b="1" u="sng" dirty="0">
              <a:solidFill>
                <a:schemeClr val="bg1"/>
              </a:solidFill>
            </a:endParaRPr>
          </a:p>
        </p:txBody>
      </p:sp>
      <p:sp>
        <p:nvSpPr>
          <p:cNvPr id="17" name="ZoneTexte 16"/>
          <p:cNvSpPr txBox="1"/>
          <p:nvPr/>
        </p:nvSpPr>
        <p:spPr>
          <a:xfrm>
            <a:off x="404664" y="1835696"/>
            <a:ext cx="6048672" cy="954107"/>
          </a:xfrm>
          <a:prstGeom prst="rect">
            <a:avLst/>
          </a:prstGeom>
          <a:noFill/>
        </p:spPr>
        <p:txBody>
          <a:bodyPr wrap="square" rtlCol="0">
            <a:spAutoFit/>
          </a:bodyPr>
          <a:lstStyle/>
          <a:p>
            <a:pPr algn="just"/>
            <a:r>
              <a:rPr lang="fr-FR" sz="1400" dirty="0" smtClean="0">
                <a:solidFill>
                  <a:schemeClr val="bg1"/>
                </a:solidFill>
              </a:rPr>
              <a:t>Activité de Pleine Nature, Activités motrices, Arts du cirque, Aïkido, Athlétisme, Badminton, Basket-ball, Bowling, Bumball, Course d’orientation, Football, Golf, Handball, Hockey, kinball, Judo, Natation, Pétanque, Pétéca, Randonnée pédestre, Rugby,  Tennis de table, tir à l’arc, Volley- </a:t>
            </a:r>
            <a:r>
              <a:rPr lang="fr-FR" sz="1400" dirty="0" err="1" smtClean="0">
                <a:solidFill>
                  <a:schemeClr val="bg1"/>
                </a:solidFill>
              </a:rPr>
              <a:t>ball</a:t>
            </a:r>
            <a:r>
              <a:rPr lang="fr-FR" sz="1400" dirty="0" smtClean="0">
                <a:solidFill>
                  <a:schemeClr val="bg1"/>
                </a:solidFill>
              </a:rPr>
              <a:t>, VTT, …</a:t>
            </a:r>
            <a:endParaRPr lang="fr-FR" sz="1400" dirty="0">
              <a:solidFill>
                <a:schemeClr val="bg1"/>
              </a:solidFill>
            </a:endParaRPr>
          </a:p>
        </p:txBody>
      </p:sp>
      <p:sp>
        <p:nvSpPr>
          <p:cNvPr id="18" name="ZoneTexte 17"/>
          <p:cNvSpPr txBox="1"/>
          <p:nvPr/>
        </p:nvSpPr>
        <p:spPr>
          <a:xfrm>
            <a:off x="476672" y="7956376"/>
            <a:ext cx="6120680" cy="1231106"/>
          </a:xfrm>
          <a:prstGeom prst="rect">
            <a:avLst/>
          </a:prstGeom>
          <a:noFill/>
        </p:spPr>
        <p:txBody>
          <a:bodyPr wrap="square" rtlCol="0">
            <a:spAutoFit/>
          </a:bodyPr>
          <a:lstStyle/>
          <a:p>
            <a:pPr algn="ctr"/>
            <a:r>
              <a:rPr lang="fr-FR" sz="1600" b="1" smtClean="0">
                <a:solidFill>
                  <a:srgbClr val="000099"/>
                </a:solidFill>
                <a:latin typeface="+mj-lt"/>
              </a:rPr>
              <a:t>Ligue Régionale  </a:t>
            </a:r>
            <a:r>
              <a:rPr lang="fr-FR" sz="1600" b="1" dirty="0" smtClean="0">
                <a:solidFill>
                  <a:srgbClr val="000099"/>
                </a:solidFill>
                <a:latin typeface="+mj-lt"/>
              </a:rPr>
              <a:t>du Sport Adapté d’Ile-de-France</a:t>
            </a:r>
          </a:p>
          <a:p>
            <a:pPr algn="ctr"/>
            <a:r>
              <a:rPr lang="fr-FR" sz="1200" b="1" dirty="0" smtClean="0">
                <a:solidFill>
                  <a:srgbClr val="000099"/>
                </a:solidFill>
                <a:latin typeface="+mj-lt"/>
              </a:rPr>
              <a:t>182, Rue Raymond </a:t>
            </a:r>
            <a:r>
              <a:rPr lang="fr-FR" sz="1200" b="1" dirty="0" err="1" smtClean="0">
                <a:solidFill>
                  <a:srgbClr val="000099"/>
                </a:solidFill>
                <a:latin typeface="+mj-lt"/>
              </a:rPr>
              <a:t>Losserand</a:t>
            </a:r>
            <a:r>
              <a:rPr lang="fr-FR" sz="1200" b="1" dirty="0" smtClean="0">
                <a:solidFill>
                  <a:srgbClr val="000099"/>
                </a:solidFill>
                <a:latin typeface="+mj-lt"/>
              </a:rPr>
              <a:t> 75014 PARIS</a:t>
            </a:r>
          </a:p>
          <a:p>
            <a:pPr algn="ctr"/>
            <a:r>
              <a:rPr lang="fr-FR" sz="1200" b="1" dirty="0" smtClean="0">
                <a:solidFill>
                  <a:srgbClr val="000099"/>
                </a:solidFill>
                <a:latin typeface="+mj-lt"/>
              </a:rPr>
              <a:t>Tel/ Fax :  01.45.40.71.37	</a:t>
            </a:r>
          </a:p>
          <a:p>
            <a:pPr algn="ctr"/>
            <a:r>
              <a:rPr lang="fr-FR" sz="1200" b="1" dirty="0" smtClean="0">
                <a:solidFill>
                  <a:srgbClr val="000099"/>
                </a:solidFill>
                <a:latin typeface="+mj-lt"/>
              </a:rPr>
              <a:t>ffsacridf@wanadoo.fr</a:t>
            </a:r>
          </a:p>
          <a:p>
            <a:pPr algn="ctr"/>
            <a:r>
              <a:rPr lang="fr-FR" sz="1200" b="1" dirty="0" smtClean="0">
                <a:solidFill>
                  <a:srgbClr val="000099"/>
                </a:solidFill>
                <a:latin typeface="+mj-lt"/>
              </a:rPr>
              <a:t>www.sportadapte-iledefrance.fr</a:t>
            </a:r>
          </a:p>
          <a:p>
            <a:pPr algn="just">
              <a:spcAft>
                <a:spcPts val="600"/>
              </a:spcAft>
            </a:pPr>
            <a:endParaRPr lang="fr-FR" sz="1000" dirty="0">
              <a:solidFill>
                <a:srgbClr val="000099"/>
              </a:solidFill>
              <a:latin typeface="Comic Sans MS" pitchFamily="66" charset="0"/>
            </a:endParaRPr>
          </a:p>
        </p:txBody>
      </p:sp>
      <p:pic>
        <p:nvPicPr>
          <p:cNvPr id="11" name="Image 10" descr="cdsa_trans[1].gif"/>
          <p:cNvPicPr>
            <a:picLocks noChangeAspect="1"/>
          </p:cNvPicPr>
          <p:nvPr/>
        </p:nvPicPr>
        <p:blipFill>
          <a:blip r:embed="rId2" cstate="print"/>
          <a:stretch>
            <a:fillRect/>
          </a:stretch>
        </p:blipFill>
        <p:spPr>
          <a:xfrm>
            <a:off x="260648" y="251520"/>
            <a:ext cx="720080" cy="74275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 name="ZoneTexte 28"/>
          <p:cNvSpPr txBox="1"/>
          <p:nvPr/>
        </p:nvSpPr>
        <p:spPr>
          <a:xfrm>
            <a:off x="260648" y="539552"/>
            <a:ext cx="6408712" cy="830997"/>
          </a:xfrm>
          <a:prstGeom prst="rect">
            <a:avLst/>
          </a:prstGeom>
          <a:noFill/>
        </p:spPr>
        <p:txBody>
          <a:bodyPr wrap="square" rtlCol="0">
            <a:spAutoFit/>
          </a:bodyPr>
          <a:lstStyle/>
          <a:p>
            <a:r>
              <a:rPr lang="fr-FR" sz="2000" b="1" dirty="0" smtClean="0">
                <a:solidFill>
                  <a:srgbClr val="000099"/>
                </a:solidFill>
              </a:rPr>
              <a:t>	</a:t>
            </a:r>
            <a:r>
              <a:rPr lang="fr-FR" sz="2000" b="1" dirty="0" smtClean="0">
                <a:solidFill>
                  <a:srgbClr val="7030A0"/>
                </a:solidFill>
              </a:rPr>
              <a:t>Calculer la quantité physique de vos travailleurs</a:t>
            </a:r>
            <a:endParaRPr lang="fr-FR" sz="2000" b="1" dirty="0">
              <a:solidFill>
                <a:srgbClr val="7030A0"/>
              </a:solidFill>
            </a:endParaRPr>
          </a:p>
          <a:p>
            <a:pPr algn="just"/>
            <a:endParaRPr lang="fr-FR" sz="1400" dirty="0" smtClean="0">
              <a:solidFill>
                <a:srgbClr val="000099"/>
              </a:solidFill>
            </a:endParaRPr>
          </a:p>
          <a:p>
            <a:pPr algn="just"/>
            <a:endParaRPr lang="fr-FR" sz="1400" dirty="0" smtClean="0">
              <a:solidFill>
                <a:srgbClr val="000099"/>
              </a:solidFill>
            </a:endParaRPr>
          </a:p>
        </p:txBody>
      </p:sp>
      <p:graphicFrame>
        <p:nvGraphicFramePr>
          <p:cNvPr id="7" name="Tableau 6"/>
          <p:cNvGraphicFramePr>
            <a:graphicFrameLocks noGrp="1"/>
          </p:cNvGraphicFramePr>
          <p:nvPr/>
        </p:nvGraphicFramePr>
        <p:xfrm>
          <a:off x="476672" y="1331640"/>
          <a:ext cx="5904660" cy="5571914"/>
        </p:xfrm>
        <a:graphic>
          <a:graphicData uri="http://schemas.openxmlformats.org/drawingml/2006/table">
            <a:tbl>
              <a:tblPr/>
              <a:tblGrid>
                <a:gridCol w="2065176"/>
                <a:gridCol w="639914"/>
                <a:gridCol w="639914"/>
                <a:gridCol w="639914"/>
                <a:gridCol w="639914"/>
                <a:gridCol w="639914"/>
                <a:gridCol w="639914"/>
              </a:tblGrid>
              <a:tr h="211352">
                <a:tc>
                  <a:txBody>
                    <a:bodyPr/>
                    <a:lstStyle/>
                    <a:p>
                      <a:pPr algn="ctr" fontAlgn="b"/>
                      <a:r>
                        <a:rPr lang="fr-FR" sz="1200" b="1" i="0" u="none" strike="noStrike" dirty="0">
                          <a:solidFill>
                            <a:srgbClr val="000000"/>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5">
                  <a:txBody>
                    <a:bodyPr/>
                    <a:lstStyle/>
                    <a:p>
                      <a:pPr algn="ctr" fontAlgn="b"/>
                      <a:r>
                        <a:rPr lang="fr-FR" sz="1200" b="1" i="0" u="none" strike="noStrike" dirty="0">
                          <a:solidFill>
                            <a:schemeClr val="bg1"/>
                          </a:solidFill>
                          <a:latin typeface="Calibri"/>
                        </a:rPr>
                        <a:t>Points</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fontAlgn="b"/>
                      <a:r>
                        <a:rPr lang="fr-FR" sz="1200" b="0" i="0" u="none" strike="noStrike" dirty="0">
                          <a:solidFill>
                            <a:schemeClr val="bg1"/>
                          </a:solidFill>
                          <a:latin typeface="Calibri"/>
                        </a:rPr>
                        <a:t>Score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211352">
                <a:tc>
                  <a:txBody>
                    <a:bodyPr/>
                    <a:lstStyle/>
                    <a:p>
                      <a:pPr algn="just" fontAlgn="b"/>
                      <a:r>
                        <a:rPr lang="fr-FR" sz="1200" b="1" i="0" u="none" strike="noStrike" dirty="0">
                          <a:solidFill>
                            <a:schemeClr val="bg1"/>
                          </a:solidFill>
                          <a:latin typeface="Calibri"/>
                        </a:rPr>
                        <a:t>A - Comportements sédentaires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1</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2</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3</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4</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5</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vMerge="1">
                  <a:txBody>
                    <a:bodyPr/>
                    <a:lstStyle/>
                    <a:p>
                      <a:endParaRPr lang="fr-FR"/>
                    </a:p>
                  </a:txBody>
                  <a:tcPr/>
                </a:tc>
              </a:tr>
              <a:tr h="559385">
                <a:tc>
                  <a:txBody>
                    <a:bodyPr/>
                    <a:lstStyle/>
                    <a:p>
                      <a:pPr algn="just" fontAlgn="b"/>
                      <a:r>
                        <a:rPr lang="fr-FR" sz="1000" b="0" i="0" u="none" strike="noStrike" dirty="0">
                          <a:solidFill>
                            <a:srgbClr val="000099"/>
                          </a:solidFill>
                          <a:latin typeface="Calibri"/>
                        </a:rPr>
                        <a:t>combien de temps passez-vous en position assisse </a:t>
                      </a:r>
                      <a:r>
                        <a:rPr lang="fr-FR" sz="1000" b="0" i="0" u="none" strike="noStrike" dirty="0" smtClean="0">
                          <a:solidFill>
                            <a:srgbClr val="000099"/>
                          </a:solidFill>
                          <a:latin typeface="Calibri"/>
                        </a:rPr>
                        <a:t>par jour</a:t>
                      </a:r>
                      <a:r>
                        <a:rPr lang="fr-FR" sz="1000" b="0" i="0" u="none" strike="noStrike" baseline="0" dirty="0" smtClean="0">
                          <a:solidFill>
                            <a:srgbClr val="000099"/>
                          </a:solidFill>
                          <a:latin typeface="Calibri"/>
                        </a:rPr>
                        <a:t> </a:t>
                      </a:r>
                      <a:r>
                        <a:rPr lang="fr-FR" sz="1000" b="0" i="0" u="none" strike="noStrike" dirty="0" smtClean="0">
                          <a:solidFill>
                            <a:srgbClr val="000099"/>
                          </a:solidFill>
                          <a:latin typeface="Calibri"/>
                        </a:rPr>
                        <a:t>(loisirs</a:t>
                      </a:r>
                      <a:r>
                        <a:rPr lang="fr-FR" sz="1000" b="0" i="0" u="none" strike="noStrike" dirty="0">
                          <a:solidFill>
                            <a:srgbClr val="000099"/>
                          </a:solidFill>
                          <a:latin typeface="Calibri"/>
                        </a:rPr>
                        <a:t>, télé, ordinateur, travail, </a:t>
                      </a:r>
                      <a:r>
                        <a:rPr lang="fr-FR" sz="1000" b="0" i="0" u="none" strike="noStrike" dirty="0" err="1" smtClean="0">
                          <a:solidFill>
                            <a:srgbClr val="000099"/>
                          </a:solidFill>
                          <a:latin typeface="Calibri"/>
                        </a:rPr>
                        <a:t>etc</a:t>
                      </a:r>
                      <a:r>
                        <a:rPr lang="fr-FR" sz="1000" b="0" i="0" u="none" strike="noStrike" dirty="0" smtClean="0">
                          <a:solidFill>
                            <a:srgbClr val="000099"/>
                          </a:solidFill>
                          <a:latin typeface="Calibri"/>
                        </a:rPr>
                        <a:t>)</a:t>
                      </a:r>
                      <a:endParaRPr lang="fr-FR" sz="1000" b="0" i="0" u="none" strike="noStrike" dirty="0">
                        <a:solidFill>
                          <a:srgbClr val="000099"/>
                        </a:solidFill>
                        <a:latin typeface="Calibri"/>
                      </a:endParaRP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smtClean="0">
                          <a:solidFill>
                            <a:srgbClr val="000099"/>
                          </a:solidFill>
                          <a:latin typeface="Calibri"/>
                        </a:rPr>
                        <a:t>Plus de </a:t>
                      </a:r>
                      <a:r>
                        <a:rPr lang="fr-FR" sz="1000" b="0" i="0" u="none" strike="noStrike" dirty="0">
                          <a:solidFill>
                            <a:srgbClr val="000099"/>
                          </a:solidFill>
                          <a:latin typeface="Calibri"/>
                        </a:rPr>
                        <a:t>5h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de 4 à 5h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de 3 à 4h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de 2 à 3h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moins de 2h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dirty="0">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352">
                <a:tc gridSpan="6">
                  <a:txBody>
                    <a:bodyPr/>
                    <a:lstStyle/>
                    <a:p>
                      <a:pPr algn="r" fontAlgn="b"/>
                      <a:r>
                        <a:rPr lang="fr-FR" sz="1200" b="1" i="0" u="none" strike="noStrike" dirty="0">
                          <a:solidFill>
                            <a:srgbClr val="000000"/>
                          </a:solidFill>
                          <a:latin typeface="Calibri"/>
                        </a:rPr>
                        <a:t>Total (A)</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b"/>
                      <a:r>
                        <a:rPr lang="fr-FR" sz="1200" b="0" i="0" u="none" strike="noStrike" dirty="0">
                          <a:solidFill>
                            <a:srgbClr val="000000"/>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r>
              <a:tr h="211352">
                <a:tc>
                  <a:txBody>
                    <a:bodyPr/>
                    <a:lstStyle/>
                    <a:p>
                      <a:pPr algn="just" fontAlgn="b"/>
                      <a:r>
                        <a:rPr lang="fr-FR" sz="1200" b="1" i="0" u="none" strike="noStrike" dirty="0">
                          <a:solidFill>
                            <a:schemeClr val="bg1"/>
                          </a:solidFill>
                          <a:latin typeface="Calibri"/>
                        </a:rPr>
                        <a:t>B - Activités physiques de loisir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1</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2</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3</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4</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5</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Score</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366719">
                <a:tc>
                  <a:txBody>
                    <a:bodyPr/>
                    <a:lstStyle/>
                    <a:p>
                      <a:pPr algn="just" fontAlgn="b"/>
                      <a:r>
                        <a:rPr lang="fr-FR" sz="1000" b="0" i="0" u="none" strike="noStrike" dirty="0">
                          <a:solidFill>
                            <a:srgbClr val="000099"/>
                          </a:solidFill>
                          <a:latin typeface="Calibri"/>
                        </a:rPr>
                        <a:t>Pratiquez-vous une ou des activités sportives ?</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non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 </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 </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 </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oui</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dirty="0">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32">
                <a:tc>
                  <a:txBody>
                    <a:bodyPr/>
                    <a:lstStyle/>
                    <a:p>
                      <a:pPr algn="just" fontAlgn="b"/>
                      <a:r>
                        <a:rPr lang="fr-FR" sz="1000" b="0" i="0" u="none" strike="noStrike" dirty="0">
                          <a:solidFill>
                            <a:srgbClr val="000099"/>
                          </a:solidFill>
                          <a:latin typeface="Calibri"/>
                        </a:rPr>
                        <a:t>Combien de fois par semaine?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1/2 par mois</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1/semaine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2/semaine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3/semaine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4/semaine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234">
                <a:tc>
                  <a:txBody>
                    <a:bodyPr/>
                    <a:lstStyle/>
                    <a:p>
                      <a:pPr algn="just" fontAlgn="b"/>
                      <a:r>
                        <a:rPr lang="fr-FR" sz="1000" b="0" i="0" u="none" strike="noStrike" dirty="0">
                          <a:solidFill>
                            <a:srgbClr val="000099"/>
                          </a:solidFill>
                          <a:latin typeface="Calibri"/>
                        </a:rPr>
                        <a:t>Combien de temps par séance?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moins de 15</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15 à 30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31 à 45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46 à 60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plus de 60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2705">
                <a:tc>
                  <a:txBody>
                    <a:bodyPr/>
                    <a:lstStyle/>
                    <a:p>
                      <a:pPr algn="just" fontAlgn="b"/>
                      <a:r>
                        <a:rPr lang="fr-FR" sz="1000" b="0" i="0" u="none" strike="noStrike" dirty="0">
                          <a:solidFill>
                            <a:srgbClr val="000099"/>
                          </a:solidFill>
                          <a:latin typeface="Calibri"/>
                        </a:rPr>
                        <a:t>L'effort est-il difficile (1 étant </a:t>
                      </a:r>
                      <a:r>
                        <a:rPr lang="fr-FR" sz="1000" b="0" i="0" u="none" strike="noStrike" dirty="0" smtClean="0">
                          <a:solidFill>
                            <a:srgbClr val="000099"/>
                          </a:solidFill>
                          <a:latin typeface="Calibri"/>
                        </a:rPr>
                        <a:t>un </a:t>
                      </a:r>
                      <a:r>
                        <a:rPr lang="fr-FR" sz="1000" b="0" i="0" u="none" strike="noStrike" dirty="0">
                          <a:solidFill>
                            <a:srgbClr val="000099"/>
                          </a:solidFill>
                          <a:latin typeface="Calibri"/>
                        </a:rPr>
                        <a:t>effort faible, 5 étant un effort difficile)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1</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2</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3</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4</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5</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dirty="0">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352">
                <a:tc gridSpan="6">
                  <a:txBody>
                    <a:bodyPr/>
                    <a:lstStyle/>
                    <a:p>
                      <a:pPr algn="r" fontAlgn="b"/>
                      <a:r>
                        <a:rPr lang="fr-FR" sz="1200" b="1" i="0" u="none" strike="noStrike" dirty="0">
                          <a:solidFill>
                            <a:srgbClr val="000000"/>
                          </a:solidFill>
                          <a:latin typeface="Calibri"/>
                        </a:rPr>
                        <a:t>Total (B)</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b"/>
                      <a:r>
                        <a:rPr lang="fr-FR" sz="1200" b="1" i="0" u="none" strike="noStrike" dirty="0">
                          <a:solidFill>
                            <a:srgbClr val="000000"/>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r>
              <a:tr h="211352">
                <a:tc>
                  <a:txBody>
                    <a:bodyPr/>
                    <a:lstStyle/>
                    <a:p>
                      <a:pPr algn="just" fontAlgn="b"/>
                      <a:r>
                        <a:rPr lang="fr-FR" sz="1200" b="1" i="0" u="none" strike="noStrike" dirty="0" smtClean="0">
                          <a:solidFill>
                            <a:schemeClr val="bg1"/>
                          </a:solidFill>
                          <a:latin typeface="Calibri"/>
                        </a:rPr>
                        <a:t>C-Activités </a:t>
                      </a:r>
                      <a:r>
                        <a:rPr lang="fr-FR" sz="1200" b="1" i="0" u="none" strike="noStrike" dirty="0">
                          <a:solidFill>
                            <a:schemeClr val="bg1"/>
                          </a:solidFill>
                          <a:latin typeface="Calibri"/>
                        </a:rPr>
                        <a:t>physiques quotidienne</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1</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2</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3</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4</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5</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Score</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365962">
                <a:tc>
                  <a:txBody>
                    <a:bodyPr/>
                    <a:lstStyle/>
                    <a:p>
                      <a:pPr algn="just" fontAlgn="b"/>
                      <a:r>
                        <a:rPr lang="fr-FR" sz="1000" b="0" i="0" u="none" strike="noStrike" dirty="0">
                          <a:solidFill>
                            <a:srgbClr val="000099"/>
                          </a:solidFill>
                          <a:latin typeface="Calibri"/>
                        </a:rPr>
                        <a:t>votre travail demande-t-il un effort</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faible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normal</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important</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difficile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très difficile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6064">
                <a:tc>
                  <a:txBody>
                    <a:bodyPr/>
                    <a:lstStyle/>
                    <a:p>
                      <a:pPr algn="just" fontAlgn="b"/>
                      <a:r>
                        <a:rPr lang="fr-FR" sz="1000" b="0" i="0" u="none" strike="noStrike" dirty="0">
                          <a:solidFill>
                            <a:srgbClr val="000099"/>
                          </a:solidFill>
                          <a:latin typeface="Calibri"/>
                        </a:rPr>
                        <a:t>Combien de temps passez-vous à faire des travaux légers : ménage, </a:t>
                      </a:r>
                      <a:r>
                        <a:rPr lang="fr-FR" sz="1000" b="0" i="0" u="none" strike="noStrike" dirty="0" smtClean="0">
                          <a:solidFill>
                            <a:srgbClr val="000099"/>
                          </a:solidFill>
                          <a:latin typeface="Calibri"/>
                        </a:rPr>
                        <a:t>bricolage, </a:t>
                      </a:r>
                      <a:r>
                        <a:rPr lang="fr-FR" sz="1000" b="0" i="0" u="none" strike="noStrike" dirty="0">
                          <a:solidFill>
                            <a:srgbClr val="000099"/>
                          </a:solidFill>
                          <a:latin typeface="Calibri"/>
                        </a:rPr>
                        <a:t>jardinage, etc. (hors travail)</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moins de 2h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3 à 4h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5 à 7h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7 à 9h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plus de 10H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just" fontAlgn="b"/>
                      <a:r>
                        <a:rPr lang="fr-FR" sz="1000" b="0" i="0" u="none" strike="noStrike" dirty="0">
                          <a:solidFill>
                            <a:srgbClr val="000099"/>
                          </a:solidFill>
                          <a:latin typeface="Calibri"/>
                        </a:rPr>
                        <a:t>Combien de minutes par jour marchez-vous?</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moins de 15</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15 à 30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31 à 45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46 à 60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plus de 60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dirty="0">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2705">
                <a:tc>
                  <a:txBody>
                    <a:bodyPr/>
                    <a:lstStyle/>
                    <a:p>
                      <a:pPr algn="just" fontAlgn="b"/>
                      <a:r>
                        <a:rPr lang="fr-FR" sz="1000" b="0" i="0" u="none" strike="noStrike" dirty="0">
                          <a:solidFill>
                            <a:srgbClr val="000099"/>
                          </a:solidFill>
                          <a:latin typeface="Calibri"/>
                        </a:rPr>
                        <a:t>Combien d'étages montez-vous en moyenne par jour?</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moins de 2</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3 à 5 </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6 à 10</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11 à 15</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plus de 15</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dirty="0">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352">
                <a:tc gridSpan="6">
                  <a:txBody>
                    <a:bodyPr/>
                    <a:lstStyle/>
                    <a:p>
                      <a:pPr algn="r" fontAlgn="b"/>
                      <a:r>
                        <a:rPr lang="fr-FR" sz="1200" b="1" i="0" u="none" strike="noStrike" dirty="0">
                          <a:solidFill>
                            <a:srgbClr val="000000"/>
                          </a:solidFill>
                          <a:latin typeface="Calibri"/>
                        </a:rPr>
                        <a:t>Total (C)</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b"/>
                      <a:r>
                        <a:rPr lang="fr-FR" sz="1200" b="1" i="0" u="none" strike="noStrike" dirty="0">
                          <a:solidFill>
                            <a:srgbClr val="000000"/>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r>
              <a:tr h="211352">
                <a:tc gridSpan="6">
                  <a:txBody>
                    <a:bodyPr/>
                    <a:lstStyle/>
                    <a:p>
                      <a:pPr algn="r" fontAlgn="b"/>
                      <a:r>
                        <a:rPr lang="fr-FR" sz="1200" b="1" i="0" u="none" strike="noStrike" dirty="0">
                          <a:solidFill>
                            <a:schemeClr val="bg1"/>
                          </a:solidFill>
                          <a:latin typeface="Calibri"/>
                        </a:rPr>
                        <a:t>Total (A) + (B) + (C)</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b"/>
                      <a:r>
                        <a:rPr lang="fr-FR" sz="1200" b="1" i="0" u="none" strike="noStrike" dirty="0">
                          <a:solidFill>
                            <a:schemeClr val="bg1"/>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bl>
          </a:graphicData>
        </a:graphic>
      </p:graphicFrame>
      <p:sp>
        <p:nvSpPr>
          <p:cNvPr id="11" name="ZoneTexte 10"/>
          <p:cNvSpPr txBox="1"/>
          <p:nvPr/>
        </p:nvSpPr>
        <p:spPr>
          <a:xfrm>
            <a:off x="476672" y="7020272"/>
            <a:ext cx="5904656" cy="1569660"/>
          </a:xfrm>
          <a:prstGeom prst="rect">
            <a:avLst/>
          </a:prstGeom>
          <a:noFill/>
        </p:spPr>
        <p:txBody>
          <a:bodyPr wrap="square" rtlCol="0">
            <a:spAutoFit/>
          </a:bodyPr>
          <a:lstStyle/>
          <a:p>
            <a:pPr algn="just"/>
            <a:r>
              <a:rPr lang="fr-FR" sz="1200" b="1" u="sng" dirty="0" smtClean="0">
                <a:solidFill>
                  <a:srgbClr val="000099"/>
                </a:solidFill>
              </a:rPr>
              <a:t>Votre profil : </a:t>
            </a:r>
          </a:p>
          <a:p>
            <a:pPr algn="just"/>
            <a:endParaRPr lang="fr-FR" sz="800" b="1" u="sng" dirty="0" smtClean="0">
              <a:solidFill>
                <a:srgbClr val="000099"/>
              </a:solidFill>
            </a:endParaRPr>
          </a:p>
          <a:p>
            <a:pPr algn="just"/>
            <a:r>
              <a:rPr lang="fr-FR" sz="1200" dirty="0" smtClean="0">
                <a:solidFill>
                  <a:srgbClr val="000099"/>
                </a:solidFill>
              </a:rPr>
              <a:t>- </a:t>
            </a:r>
            <a:r>
              <a:rPr lang="fr-FR" sz="1200" b="1" dirty="0" smtClean="0">
                <a:solidFill>
                  <a:srgbClr val="000099"/>
                </a:solidFill>
              </a:rPr>
              <a:t>Moins de 16 points </a:t>
            </a:r>
            <a:r>
              <a:rPr lang="fr-FR" sz="1200" dirty="0" smtClean="0">
                <a:solidFill>
                  <a:srgbClr val="000099"/>
                </a:solidFill>
              </a:rPr>
              <a:t>: vous êtes peu actif(</a:t>
            </a:r>
            <a:r>
              <a:rPr lang="fr-FR" sz="1200" dirty="0" err="1" smtClean="0">
                <a:solidFill>
                  <a:srgbClr val="000099"/>
                </a:solidFill>
              </a:rPr>
              <a:t>ve</a:t>
            </a:r>
            <a:r>
              <a:rPr lang="fr-FR" sz="1200" dirty="0" smtClean="0">
                <a:solidFill>
                  <a:srgbClr val="000099"/>
                </a:solidFill>
              </a:rPr>
              <a:t>),  vous devez augmenter votre quantité d’activité physique quotidienne. </a:t>
            </a:r>
          </a:p>
          <a:p>
            <a:pPr algn="just"/>
            <a:endParaRPr lang="fr-FR" sz="800" dirty="0" smtClean="0">
              <a:solidFill>
                <a:srgbClr val="000099"/>
              </a:solidFill>
            </a:endParaRPr>
          </a:p>
          <a:p>
            <a:pPr algn="just">
              <a:buFontTx/>
              <a:buChar char="-"/>
            </a:pPr>
            <a:r>
              <a:rPr lang="fr-FR" sz="1200" b="1" dirty="0" smtClean="0">
                <a:solidFill>
                  <a:srgbClr val="000099"/>
                </a:solidFill>
              </a:rPr>
              <a:t> Entre 16 et 32 points </a:t>
            </a:r>
            <a:r>
              <a:rPr lang="fr-FR" sz="1200" dirty="0" smtClean="0">
                <a:solidFill>
                  <a:srgbClr val="000099"/>
                </a:solidFill>
              </a:rPr>
              <a:t>: vous êtes dans les recommandations nationales pour conserver votre santé. N’hésitez pas à augmenter votre pratique pour développer votre santé.</a:t>
            </a:r>
          </a:p>
          <a:p>
            <a:pPr algn="just">
              <a:buFontTx/>
              <a:buChar char="-"/>
            </a:pPr>
            <a:endParaRPr lang="fr-FR" sz="800" dirty="0" smtClean="0">
              <a:solidFill>
                <a:srgbClr val="000099"/>
              </a:solidFill>
            </a:endParaRPr>
          </a:p>
          <a:p>
            <a:pPr algn="just">
              <a:buFontTx/>
              <a:buChar char="-"/>
            </a:pPr>
            <a:r>
              <a:rPr lang="fr-FR" sz="1200" b="1" smtClean="0">
                <a:solidFill>
                  <a:srgbClr val="000099"/>
                </a:solidFill>
              </a:rPr>
              <a:t> Plus </a:t>
            </a:r>
            <a:r>
              <a:rPr lang="fr-FR" sz="1200" b="1" dirty="0" smtClean="0">
                <a:solidFill>
                  <a:srgbClr val="000099"/>
                </a:solidFill>
              </a:rPr>
              <a:t>de 32 points </a:t>
            </a:r>
            <a:r>
              <a:rPr lang="fr-FR" sz="1200" dirty="0" smtClean="0">
                <a:solidFill>
                  <a:srgbClr val="000099"/>
                </a:solidFill>
              </a:rPr>
              <a:t>: vous êtes actif  !!!!!!</a:t>
            </a:r>
          </a:p>
        </p:txBody>
      </p:sp>
      <p:pic>
        <p:nvPicPr>
          <p:cNvPr id="8" name="Image 7" descr="cdsa_trans[1].gif"/>
          <p:cNvPicPr>
            <a:picLocks noChangeAspect="1"/>
          </p:cNvPicPr>
          <p:nvPr/>
        </p:nvPicPr>
        <p:blipFill>
          <a:blip r:embed="rId3" cstate="print"/>
          <a:stretch>
            <a:fillRect/>
          </a:stretch>
        </p:blipFill>
        <p:spPr>
          <a:xfrm>
            <a:off x="260648" y="251520"/>
            <a:ext cx="720080" cy="74275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917</TotalTime>
  <Words>1388</Words>
  <Application>Microsoft Office PowerPoint</Application>
  <PresentationFormat>Affichage à l'écran (4:3)</PresentationFormat>
  <Paragraphs>275</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Diapositive 2</vt:lpstr>
      <vt:lpstr>Diapositive 3</vt:lpstr>
      <vt:lpstr>Diapositive 4</vt:lpstr>
      <vt:lpstr>Diapositive 5</vt:lpstr>
      <vt:lpstr>Diapositive 6</vt:lpstr>
      <vt:lpstr>Diapositive 7</vt:lpstr>
      <vt:lpstr>Diapositive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userRis </dc:creator>
  <cp:lastModifiedBy>userRis </cp:lastModifiedBy>
  <cp:revision>94</cp:revision>
  <dcterms:created xsi:type="dcterms:W3CDTF">2012-09-18T12:12:10Z</dcterms:created>
  <dcterms:modified xsi:type="dcterms:W3CDTF">2014-04-02T11:18:39Z</dcterms:modified>
</cp:coreProperties>
</file>